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66" roundtripDataSignature="AMtx7mgQDAzluW89yViCf3U7a9qMWp3rj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slide" Target="slides/slide60.xml"/><Relationship Id="rId63" Type="http://schemas.openxmlformats.org/officeDocument/2006/relationships/slide" Target="slides/slide59.xml"/><Relationship Id="rId22" Type="http://schemas.openxmlformats.org/officeDocument/2006/relationships/slide" Target="slides/slide18.xml"/><Relationship Id="rId66" Type="http://customschemas.google.com/relationships/presentationmetadata" Target="metadata"/><Relationship Id="rId21" Type="http://schemas.openxmlformats.org/officeDocument/2006/relationships/slide" Target="slides/slide17.xml"/><Relationship Id="rId65" Type="http://schemas.openxmlformats.org/officeDocument/2006/relationships/slide" Target="slides/slide61.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d0d334253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gd0d3342532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d0d334253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d0d3342532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d0d334253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d0d3342532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cd40d88f51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cd40d88f5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cd40d88f51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cd40d88f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cd40d88f51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cd40d88f5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cd40d88f51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cd40d88f5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d0d334253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gd0d3342532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d422bde1df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d422bde1d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cd40d88f51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gcd40d88f51_0_9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d422bde1df_0_1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d422bde1df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d422bde1df_0_1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d422bde1df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d422bde1df_0_1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d422bde1df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d422bde1df_0_1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d422bde1df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d422bde1df_0_1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d422bde1df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cd40d88f51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gcd40d88f51_0_10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d422bde1df_0_1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d422bde1df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d422bde1df_0_1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d422bde1d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d422bde1df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d422bde1d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cd40d88f51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cd40d88f51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cd40d88f51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cd40d88f5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cd40d88f51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cd40d88f5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cd40d88f51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cd40d88f51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cd40d88f51_0_6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cd40d88f5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cd40d88f51_0_1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cd40d88f51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cd40d88f51_0_1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cd40d88f51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cd40d88f51_0_1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cd40d88f51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cd40d88f51_0_1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cd40d88f51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cd40d88f51_0_1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cd40d88f5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cd40d88f5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gcd40d88f51_0_1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cd40d88f51_0_1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cd40d88f51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cd40d88f51_0_1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cd40d88f51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cd40d88f51_0_1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cd40d88f51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cd40d88f51_0_1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cd40d88f51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cd40d88f51_0_1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cd40d88f51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d0d3342532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d0d3342532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cd40d88f51_0_2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cd40d88f51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d0d334253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gd0d3342532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cd40d88f51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gcd40d88f51_0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d422bde1df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d422bde1d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cd40d88f51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gcd40d88f51_0_20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cd40d88f51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gcd40d88f51_0_2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d368fb91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gd368fb917f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d368fb917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gd368fb917f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d368fb917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gd368fb917f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d368fb917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gd368fb917f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d368fb917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gd368fb917f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d368fb91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gd368fb917f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d368fb917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gd368fb917f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cd40d88f51_0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cd40d88f5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cd40d88f51_0_7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cd40d88f5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cd40d88f51_0_2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cd40d88f51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0d334253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d0d3342532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 name="Shape 22"/>
        <p:cNvGrpSpPr/>
        <p:nvPr/>
      </p:nvGrpSpPr>
      <p:grpSpPr>
        <a:xfrm>
          <a:off x="0" y="0"/>
          <a:ext cx="0" cy="0"/>
          <a:chOff x="0" y="0"/>
          <a:chExt cx="0" cy="0"/>
        </a:xfrm>
      </p:grpSpPr>
      <p:grpSp>
        <p:nvGrpSpPr>
          <p:cNvPr id="23" name="Google Shape;23;p14"/>
          <p:cNvGrpSpPr/>
          <p:nvPr/>
        </p:nvGrpSpPr>
        <p:grpSpPr>
          <a:xfrm>
            <a:off x="0" y="-8467"/>
            <a:ext cx="12192000" cy="6866467"/>
            <a:chOff x="0" y="-8467"/>
            <a:chExt cx="12192000" cy="6866467"/>
          </a:xfrm>
        </p:grpSpPr>
        <p:cxnSp>
          <p:nvCxnSpPr>
            <p:cNvPr id="24" name="Google Shape;24;p14"/>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25" name="Google Shape;25;p14"/>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26" name="Google Shape;26;p14"/>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7" name="Google Shape;27;p14"/>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8" name="Google Shape;28;p14"/>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4"/>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30" name="Google Shape;30;p14"/>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31" name="Google Shape;31;p14"/>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32" name="Google Shape;32;p14"/>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4"/>
            <p:cNvSpPr/>
            <p:nvPr/>
          </p:nvSpPr>
          <p:spPr>
            <a:xfrm rot="10800000">
              <a:off x="0" y="0"/>
              <a:ext cx="842596" cy="5666154"/>
            </a:xfrm>
            <a:prstGeom prst="triangle">
              <a:avLst>
                <a:gd fmla="val 10000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14"/>
          <p:cNvSpPr txBox="1"/>
          <p:nvPr>
            <p:ph type="ctrTitle"/>
          </p:nvPr>
        </p:nvSpPr>
        <p:spPr>
          <a:xfrm>
            <a:off x="1507067" y="2404534"/>
            <a:ext cx="7766936" cy="1646302"/>
          </a:xfrm>
          <a:prstGeom prst="rect">
            <a:avLst/>
          </a:prstGeom>
          <a:noFill/>
          <a:ln>
            <a:noFill/>
          </a:ln>
        </p:spPr>
        <p:txBody>
          <a:bodyPr anchorCtr="0" anchor="b" bIns="45700" lIns="91425" spcFirstLastPara="1" rIns="91425" wrap="square" tIns="45700">
            <a:noAutofit/>
          </a:bodyPr>
          <a:lstStyle>
            <a:lvl1pPr lvl="0" algn="r">
              <a:spcBef>
                <a:spcPts val="0"/>
              </a:spcBef>
              <a:spcAft>
                <a:spcPts val="0"/>
              </a:spcAft>
              <a:buClr>
                <a:schemeClr val="accent1"/>
              </a:buClr>
              <a:buSzPts val="5400"/>
              <a:buFont typeface="Trebuchet MS"/>
              <a:buNone/>
              <a:defRPr sz="5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4"/>
          <p:cNvSpPr txBox="1"/>
          <p:nvPr>
            <p:ph idx="1" type="subTitle"/>
          </p:nvPr>
        </p:nvSpPr>
        <p:spPr>
          <a:xfrm>
            <a:off x="1507067" y="4050833"/>
            <a:ext cx="7766936" cy="1096899"/>
          </a:xfrm>
          <a:prstGeom prst="rect">
            <a:avLst/>
          </a:prstGeom>
          <a:noFill/>
          <a:ln>
            <a:noFill/>
          </a:ln>
        </p:spPr>
        <p:txBody>
          <a:bodyPr anchorCtr="0" anchor="t" bIns="45700" lIns="91425" spcFirstLastPara="1" rIns="91425" wrap="square" tIns="45700">
            <a:normAutofit/>
          </a:bodyPr>
          <a:lstStyle>
            <a:lvl1pPr lvl="0" algn="r">
              <a:spcBef>
                <a:spcPts val="1000"/>
              </a:spcBef>
              <a:spcAft>
                <a:spcPts val="0"/>
              </a:spcAft>
              <a:buSzPts val="1440"/>
              <a:buNone/>
              <a:defRPr>
                <a:solidFill>
                  <a:srgbClr val="7F7F7F"/>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36" name="Google Shape;36;p14"/>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4"/>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4"/>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0" name="Shape 90"/>
        <p:cNvGrpSpPr/>
        <p:nvPr/>
      </p:nvGrpSpPr>
      <p:grpSpPr>
        <a:xfrm>
          <a:off x="0" y="0"/>
          <a:ext cx="0" cy="0"/>
          <a:chOff x="0" y="0"/>
          <a:chExt cx="0" cy="0"/>
        </a:xfrm>
      </p:grpSpPr>
      <p:sp>
        <p:nvSpPr>
          <p:cNvPr id="91" name="Google Shape;91;p23"/>
          <p:cNvSpPr txBox="1"/>
          <p:nvPr>
            <p:ph type="title"/>
          </p:nvPr>
        </p:nvSpPr>
        <p:spPr>
          <a:xfrm>
            <a:off x="677335" y="609600"/>
            <a:ext cx="8596668" cy="3403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3"/>
          <p:cNvSpPr txBox="1"/>
          <p:nvPr>
            <p:ph idx="1" type="body"/>
          </p:nvPr>
        </p:nvSpPr>
        <p:spPr>
          <a:xfrm>
            <a:off x="677335" y="4470400"/>
            <a:ext cx="8596668" cy="1570962"/>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93" name="Google Shape;93;p23"/>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3"/>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23"/>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6" name="Shape 96"/>
        <p:cNvGrpSpPr/>
        <p:nvPr/>
      </p:nvGrpSpPr>
      <p:grpSpPr>
        <a:xfrm>
          <a:off x="0" y="0"/>
          <a:ext cx="0" cy="0"/>
          <a:chOff x="0" y="0"/>
          <a:chExt cx="0" cy="0"/>
        </a:xfrm>
      </p:grpSpPr>
      <p:sp>
        <p:nvSpPr>
          <p:cNvPr id="97" name="Google Shape;97;p24"/>
          <p:cNvSpPr txBox="1"/>
          <p:nvPr>
            <p:ph type="title"/>
          </p:nvPr>
        </p:nvSpPr>
        <p:spPr>
          <a:xfrm>
            <a:off x="931334" y="609600"/>
            <a:ext cx="8094134"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4"/>
          <p:cNvSpPr txBox="1"/>
          <p:nvPr>
            <p:ph idx="1" type="body"/>
          </p:nvPr>
        </p:nvSpPr>
        <p:spPr>
          <a:xfrm>
            <a:off x="1366139" y="3632200"/>
            <a:ext cx="7224524" cy="381000"/>
          </a:xfrm>
          <a:prstGeom prst="rect">
            <a:avLst/>
          </a:prstGeom>
          <a:noFill/>
          <a:ln>
            <a:noFill/>
          </a:ln>
        </p:spPr>
        <p:txBody>
          <a:bodyPr anchorCtr="0" anchor="ctr" bIns="45700" lIns="91425" spcFirstLastPara="1" rIns="91425" wrap="square" tIns="45700">
            <a:noAutofit/>
          </a:bodyPr>
          <a:lstStyle>
            <a:lvl1pPr indent="-228600" lvl="0" marL="457200" algn="l">
              <a:spcBef>
                <a:spcPts val="1000"/>
              </a:spcBef>
              <a:spcAft>
                <a:spcPts val="0"/>
              </a:spcAft>
              <a:buSzPts val="1280"/>
              <a:buFont typeface="Trebuchet MS"/>
              <a:buNone/>
              <a:defRPr sz="1600">
                <a:solidFill>
                  <a:srgbClr val="7F7F7F"/>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99" name="Google Shape;99;p24"/>
          <p:cNvSpPr txBox="1"/>
          <p:nvPr>
            <p:ph idx="2" type="body"/>
          </p:nvPr>
        </p:nvSpPr>
        <p:spPr>
          <a:xfrm>
            <a:off x="677335" y="4470400"/>
            <a:ext cx="8596668" cy="1570962"/>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00" name="Google Shape;100;p24"/>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4"/>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24"/>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03" name="Google Shape;103;p24"/>
          <p:cNvSpPr txBox="1"/>
          <p:nvPr/>
        </p:nvSpPr>
        <p:spPr>
          <a:xfrm>
            <a:off x="541870" y="790378"/>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a:p>
        </p:txBody>
      </p:sp>
      <p:sp>
        <p:nvSpPr>
          <p:cNvPr id="104" name="Google Shape;104;p24"/>
          <p:cNvSpPr txBox="1"/>
          <p:nvPr/>
        </p:nvSpPr>
        <p:spPr>
          <a:xfrm>
            <a:off x="8893011" y="288655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sz="1800">
              <a:solidFill>
                <a:srgbClr val="BFE47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5" name="Shape 105"/>
        <p:cNvGrpSpPr/>
        <p:nvPr/>
      </p:nvGrpSpPr>
      <p:grpSpPr>
        <a:xfrm>
          <a:off x="0" y="0"/>
          <a:ext cx="0" cy="0"/>
          <a:chOff x="0" y="0"/>
          <a:chExt cx="0" cy="0"/>
        </a:xfrm>
      </p:grpSpPr>
      <p:sp>
        <p:nvSpPr>
          <p:cNvPr id="106" name="Google Shape;106;p25"/>
          <p:cNvSpPr txBox="1"/>
          <p:nvPr>
            <p:ph type="title"/>
          </p:nvPr>
        </p:nvSpPr>
        <p:spPr>
          <a:xfrm>
            <a:off x="677335" y="1931988"/>
            <a:ext cx="8596668" cy="259546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25"/>
          <p:cNvSpPr txBox="1"/>
          <p:nvPr>
            <p:ph idx="1"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3F3F3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08" name="Google Shape;108;p25"/>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5"/>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25"/>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1" name="Shape 111"/>
        <p:cNvGrpSpPr/>
        <p:nvPr/>
      </p:nvGrpSpPr>
      <p:grpSpPr>
        <a:xfrm>
          <a:off x="0" y="0"/>
          <a:ext cx="0" cy="0"/>
          <a:chOff x="0" y="0"/>
          <a:chExt cx="0" cy="0"/>
        </a:xfrm>
      </p:grpSpPr>
      <p:sp>
        <p:nvSpPr>
          <p:cNvPr id="112" name="Google Shape;112;p26"/>
          <p:cNvSpPr txBox="1"/>
          <p:nvPr>
            <p:ph type="title"/>
          </p:nvPr>
        </p:nvSpPr>
        <p:spPr>
          <a:xfrm>
            <a:off x="931334" y="609600"/>
            <a:ext cx="8094134"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6"/>
          <p:cNvSpPr txBox="1"/>
          <p:nvPr>
            <p:ph idx="1" type="body"/>
          </p:nvPr>
        </p:nvSpPr>
        <p:spPr>
          <a:xfrm>
            <a:off x="677332" y="4013200"/>
            <a:ext cx="8596669" cy="514248"/>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Font typeface="Trebuchet MS"/>
              <a:buNone/>
              <a:defRPr sz="2400">
                <a:solidFill>
                  <a:srgbClr val="3F3F3F"/>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14" name="Google Shape;114;p26"/>
          <p:cNvSpPr txBox="1"/>
          <p:nvPr>
            <p:ph idx="2"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15" name="Google Shape;115;p26"/>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26"/>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6"/>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8" name="Google Shape;118;p26"/>
          <p:cNvSpPr txBox="1"/>
          <p:nvPr/>
        </p:nvSpPr>
        <p:spPr>
          <a:xfrm>
            <a:off x="541870" y="790378"/>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a:p>
        </p:txBody>
      </p:sp>
      <p:sp>
        <p:nvSpPr>
          <p:cNvPr id="119" name="Google Shape;119;p26"/>
          <p:cNvSpPr txBox="1"/>
          <p:nvPr/>
        </p:nvSpPr>
        <p:spPr>
          <a:xfrm>
            <a:off x="8893011" y="288655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rgbClr val="BFE471"/>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0" name="Shape 120"/>
        <p:cNvGrpSpPr/>
        <p:nvPr/>
      </p:nvGrpSpPr>
      <p:grpSpPr>
        <a:xfrm>
          <a:off x="0" y="0"/>
          <a:ext cx="0" cy="0"/>
          <a:chOff x="0" y="0"/>
          <a:chExt cx="0" cy="0"/>
        </a:xfrm>
      </p:grpSpPr>
      <p:sp>
        <p:nvSpPr>
          <p:cNvPr id="121" name="Google Shape;121;p27"/>
          <p:cNvSpPr txBox="1"/>
          <p:nvPr>
            <p:ph type="title"/>
          </p:nvPr>
        </p:nvSpPr>
        <p:spPr>
          <a:xfrm>
            <a:off x="685799" y="609600"/>
            <a:ext cx="8588203" cy="30226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4400"/>
              <a:buFont typeface="Trebuchet MS"/>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27"/>
          <p:cNvSpPr txBox="1"/>
          <p:nvPr>
            <p:ph idx="1" type="body"/>
          </p:nvPr>
        </p:nvSpPr>
        <p:spPr>
          <a:xfrm>
            <a:off x="677332" y="4013200"/>
            <a:ext cx="8596669" cy="514248"/>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Font typeface="Trebuchet MS"/>
              <a:buNone/>
              <a:defRPr sz="2400">
                <a:solidFill>
                  <a:schemeClr val="accent1"/>
                </a:solidFill>
              </a:defRPr>
            </a:lvl1pPr>
            <a:lvl2pPr indent="-228600" lvl="1" marL="914400" algn="l">
              <a:spcBef>
                <a:spcPts val="1000"/>
              </a:spcBef>
              <a:spcAft>
                <a:spcPts val="0"/>
              </a:spcAft>
              <a:buSzPts val="1280"/>
              <a:buFont typeface="Trebuchet MS"/>
              <a:buNone/>
              <a:defRPr/>
            </a:lvl2pPr>
            <a:lvl3pPr indent="-228600" lvl="2" marL="1371600" algn="l">
              <a:spcBef>
                <a:spcPts val="1000"/>
              </a:spcBef>
              <a:spcAft>
                <a:spcPts val="0"/>
              </a:spcAft>
              <a:buSzPts val="1120"/>
              <a:buFont typeface="Trebuchet MS"/>
              <a:buNone/>
              <a:defRPr/>
            </a:lvl3pPr>
            <a:lvl4pPr indent="-228600" lvl="3" marL="1828800" algn="l">
              <a:spcBef>
                <a:spcPts val="1000"/>
              </a:spcBef>
              <a:spcAft>
                <a:spcPts val="0"/>
              </a:spcAft>
              <a:buSzPts val="960"/>
              <a:buFont typeface="Trebuchet MS"/>
              <a:buNone/>
              <a:defRPr/>
            </a:lvl4pPr>
            <a:lvl5pPr indent="-228600" lvl="4" marL="2286000" algn="l">
              <a:spcBef>
                <a:spcPts val="1000"/>
              </a:spcBef>
              <a:spcAft>
                <a:spcPts val="0"/>
              </a:spcAft>
              <a:buSzPts val="960"/>
              <a:buFont typeface="Trebuchet MS"/>
              <a:buNone/>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23" name="Google Shape;123;p27"/>
          <p:cNvSpPr txBox="1"/>
          <p:nvPr>
            <p:ph idx="2" type="body"/>
          </p:nvPr>
        </p:nvSpPr>
        <p:spPr>
          <a:xfrm>
            <a:off x="677335" y="4527448"/>
            <a:ext cx="8596668" cy="151391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440"/>
              <a:buNone/>
              <a:defRPr sz="18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24" name="Google Shape;124;p27"/>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7"/>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27"/>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2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28"/>
          <p:cNvSpPr txBox="1"/>
          <p:nvPr>
            <p:ph idx="1" type="body"/>
          </p:nvPr>
        </p:nvSpPr>
        <p:spPr>
          <a:xfrm rot="5400000">
            <a:off x="3035282" y="-197358"/>
            <a:ext cx="3880773" cy="859666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0" name="Google Shape;130;p28"/>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8"/>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8"/>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3" name="Shape 133"/>
        <p:cNvGrpSpPr/>
        <p:nvPr/>
      </p:nvGrpSpPr>
      <p:grpSpPr>
        <a:xfrm>
          <a:off x="0" y="0"/>
          <a:ext cx="0" cy="0"/>
          <a:chOff x="0" y="0"/>
          <a:chExt cx="0" cy="0"/>
        </a:xfrm>
      </p:grpSpPr>
      <p:sp>
        <p:nvSpPr>
          <p:cNvPr id="134" name="Google Shape;134;p29"/>
          <p:cNvSpPr txBox="1"/>
          <p:nvPr>
            <p:ph type="title"/>
          </p:nvPr>
        </p:nvSpPr>
        <p:spPr>
          <a:xfrm rot="5400000">
            <a:off x="5994319" y="2582953"/>
            <a:ext cx="5251451" cy="1304743"/>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29"/>
          <p:cNvSpPr txBox="1"/>
          <p:nvPr>
            <p:ph idx="1" type="body"/>
          </p:nvPr>
        </p:nvSpPr>
        <p:spPr>
          <a:xfrm rot="5400000">
            <a:off x="1581685" y="-294750"/>
            <a:ext cx="5251450" cy="706015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6" name="Google Shape;136;p29"/>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29"/>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29"/>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9" name="Shape 39"/>
        <p:cNvGrpSpPr/>
        <p:nvPr/>
      </p:nvGrpSpPr>
      <p:grpSpPr>
        <a:xfrm>
          <a:off x="0" y="0"/>
          <a:ext cx="0" cy="0"/>
          <a:chOff x="0" y="0"/>
          <a:chExt cx="0" cy="0"/>
        </a:xfrm>
      </p:grpSpPr>
      <p:sp>
        <p:nvSpPr>
          <p:cNvPr id="40" name="Google Shape;40;p15"/>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3600"/>
              <a:buFont typeface="Trebuchet MS"/>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5"/>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42" name="Google Shape;42;p15"/>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5"/>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5"/>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16"/>
          <p:cNvSpPr txBox="1"/>
          <p:nvPr>
            <p:ph type="title"/>
          </p:nvPr>
        </p:nvSpPr>
        <p:spPr>
          <a:xfrm>
            <a:off x="677335" y="2700867"/>
            <a:ext cx="8596668" cy="1826581"/>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4000"/>
              <a:buFont typeface="Trebuchet MS"/>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6"/>
          <p:cNvSpPr txBox="1"/>
          <p:nvPr>
            <p:ph idx="1" type="body"/>
          </p:nvPr>
        </p:nvSpPr>
        <p:spPr>
          <a:xfrm>
            <a:off x="677335" y="4527448"/>
            <a:ext cx="859666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a:solidFill>
                  <a:srgbClr val="7F7F7F"/>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48" name="Google Shape;48;p16"/>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6"/>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6"/>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1" name="Shape 51"/>
        <p:cNvGrpSpPr/>
        <p:nvPr/>
      </p:nvGrpSpPr>
      <p:grpSpPr>
        <a:xfrm>
          <a:off x="0" y="0"/>
          <a:ext cx="0" cy="0"/>
          <a:chOff x="0" y="0"/>
          <a:chExt cx="0" cy="0"/>
        </a:xfrm>
      </p:grpSpPr>
      <p:sp>
        <p:nvSpPr>
          <p:cNvPr id="52" name="Google Shape;52;p17"/>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7"/>
          <p:cNvSpPr txBox="1"/>
          <p:nvPr>
            <p:ph idx="1" type="body"/>
          </p:nvPr>
        </p:nvSpPr>
        <p:spPr>
          <a:xfrm>
            <a:off x="677334" y="2160589"/>
            <a:ext cx="4184035" cy="3880772"/>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4" name="Google Shape;54;p17"/>
          <p:cNvSpPr txBox="1"/>
          <p:nvPr>
            <p:ph idx="2" type="body"/>
          </p:nvPr>
        </p:nvSpPr>
        <p:spPr>
          <a:xfrm>
            <a:off x="5089970" y="2160589"/>
            <a:ext cx="4184034" cy="388077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5" name="Google Shape;55;p17"/>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7"/>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7"/>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8" name="Shape 58"/>
        <p:cNvGrpSpPr/>
        <p:nvPr/>
      </p:nvGrpSpPr>
      <p:grpSpPr>
        <a:xfrm>
          <a:off x="0" y="0"/>
          <a:ext cx="0" cy="0"/>
          <a:chOff x="0" y="0"/>
          <a:chExt cx="0" cy="0"/>
        </a:xfrm>
      </p:grpSpPr>
      <p:sp>
        <p:nvSpPr>
          <p:cNvPr id="59" name="Google Shape;59;p1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36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8"/>
          <p:cNvSpPr txBox="1"/>
          <p:nvPr>
            <p:ph idx="1" type="body"/>
          </p:nvPr>
        </p:nvSpPr>
        <p:spPr>
          <a:xfrm>
            <a:off x="675745" y="2160983"/>
            <a:ext cx="418562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1" name="Google Shape;61;p18"/>
          <p:cNvSpPr txBox="1"/>
          <p:nvPr>
            <p:ph idx="2" type="body"/>
          </p:nvPr>
        </p:nvSpPr>
        <p:spPr>
          <a:xfrm>
            <a:off x="675745" y="2737245"/>
            <a:ext cx="4185623" cy="330411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2" name="Google Shape;62;p18"/>
          <p:cNvSpPr txBox="1"/>
          <p:nvPr>
            <p:ph idx="3" type="body"/>
          </p:nvPr>
        </p:nvSpPr>
        <p:spPr>
          <a:xfrm>
            <a:off x="5088383" y="2160983"/>
            <a:ext cx="418561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63" name="Google Shape;63;p18"/>
          <p:cNvSpPr txBox="1"/>
          <p:nvPr>
            <p:ph idx="4" type="body"/>
          </p:nvPr>
        </p:nvSpPr>
        <p:spPr>
          <a:xfrm>
            <a:off x="5088384" y="2737245"/>
            <a:ext cx="4185617" cy="330411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4" name="Google Shape;64;p18"/>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8"/>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8"/>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sp>
        <p:nvSpPr>
          <p:cNvPr id="68" name="Google Shape;68;p19"/>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9"/>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9"/>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9"/>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2" name="Shape 72"/>
        <p:cNvGrpSpPr/>
        <p:nvPr/>
      </p:nvGrpSpPr>
      <p:grpSpPr>
        <a:xfrm>
          <a:off x="0" y="0"/>
          <a:ext cx="0" cy="0"/>
          <a:chOff x="0" y="0"/>
          <a:chExt cx="0" cy="0"/>
        </a:xfrm>
      </p:grpSpPr>
      <p:sp>
        <p:nvSpPr>
          <p:cNvPr id="73" name="Google Shape;73;p20"/>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0"/>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0"/>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6" name="Shape 76"/>
        <p:cNvGrpSpPr/>
        <p:nvPr/>
      </p:nvGrpSpPr>
      <p:grpSpPr>
        <a:xfrm>
          <a:off x="0" y="0"/>
          <a:ext cx="0" cy="0"/>
          <a:chOff x="0" y="0"/>
          <a:chExt cx="0" cy="0"/>
        </a:xfrm>
      </p:grpSpPr>
      <p:sp>
        <p:nvSpPr>
          <p:cNvPr id="77" name="Google Shape;77;p21"/>
          <p:cNvSpPr txBox="1"/>
          <p:nvPr>
            <p:ph type="title"/>
          </p:nvPr>
        </p:nvSpPr>
        <p:spPr>
          <a:xfrm>
            <a:off x="677334" y="1498604"/>
            <a:ext cx="3854528" cy="1278466"/>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000"/>
              <a:buFont typeface="Trebuchet MS"/>
              <a:buNone/>
              <a:defRPr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1"/>
          <p:cNvSpPr txBox="1"/>
          <p:nvPr>
            <p:ph idx="1" type="body"/>
          </p:nvPr>
        </p:nvSpPr>
        <p:spPr>
          <a:xfrm>
            <a:off x="4760461" y="514924"/>
            <a:ext cx="4513541" cy="5526437"/>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79" name="Google Shape;79;p21"/>
          <p:cNvSpPr txBox="1"/>
          <p:nvPr>
            <p:ph idx="2" type="body"/>
          </p:nvPr>
        </p:nvSpPr>
        <p:spPr>
          <a:xfrm>
            <a:off x="677334" y="2777069"/>
            <a:ext cx="3854528" cy="258444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1120"/>
              <a:buNone/>
              <a:defRPr sz="1400"/>
            </a:lvl2pPr>
            <a:lvl3pPr indent="-228600" lvl="2" marL="1371600" algn="l">
              <a:spcBef>
                <a:spcPts val="1000"/>
              </a:spcBef>
              <a:spcAft>
                <a:spcPts val="0"/>
              </a:spcAft>
              <a:buSzPts val="960"/>
              <a:buNone/>
              <a:defRPr sz="1200"/>
            </a:lvl3pPr>
            <a:lvl4pPr indent="-228600" lvl="3" marL="1828800" algn="l">
              <a:spcBef>
                <a:spcPts val="1000"/>
              </a:spcBef>
              <a:spcAft>
                <a:spcPts val="0"/>
              </a:spcAft>
              <a:buSzPts val="800"/>
              <a:buNone/>
              <a:defRPr sz="1000"/>
            </a:lvl4pPr>
            <a:lvl5pPr indent="-228600" lvl="4" marL="2286000" algn="l">
              <a:spcBef>
                <a:spcPts val="1000"/>
              </a:spcBef>
              <a:spcAft>
                <a:spcPts val="0"/>
              </a:spcAft>
              <a:buSzPts val="800"/>
              <a:buNone/>
              <a:defRPr sz="1000"/>
            </a:lvl5pPr>
            <a:lvl6pPr indent="-228600" lvl="5" marL="2743200" algn="l">
              <a:spcBef>
                <a:spcPts val="1000"/>
              </a:spcBef>
              <a:spcAft>
                <a:spcPts val="0"/>
              </a:spcAft>
              <a:buSzPts val="800"/>
              <a:buNone/>
              <a:defRPr sz="1000"/>
            </a:lvl6pPr>
            <a:lvl7pPr indent="-228600" lvl="6" marL="3200400" algn="l">
              <a:spcBef>
                <a:spcPts val="1000"/>
              </a:spcBef>
              <a:spcAft>
                <a:spcPts val="0"/>
              </a:spcAft>
              <a:buSzPts val="800"/>
              <a:buNone/>
              <a:defRPr sz="1000"/>
            </a:lvl7pPr>
            <a:lvl8pPr indent="-228600" lvl="7" marL="3657600" algn="l">
              <a:spcBef>
                <a:spcPts val="1000"/>
              </a:spcBef>
              <a:spcAft>
                <a:spcPts val="0"/>
              </a:spcAft>
              <a:buSzPts val="800"/>
              <a:buNone/>
              <a:defRPr sz="1000"/>
            </a:lvl8pPr>
            <a:lvl9pPr indent="-228600" lvl="8" marL="4114800" algn="l">
              <a:spcBef>
                <a:spcPts val="1000"/>
              </a:spcBef>
              <a:spcAft>
                <a:spcPts val="0"/>
              </a:spcAft>
              <a:buSzPts val="800"/>
              <a:buNone/>
              <a:defRPr sz="1000"/>
            </a:lvl9pPr>
          </a:lstStyle>
          <a:p/>
        </p:txBody>
      </p:sp>
      <p:sp>
        <p:nvSpPr>
          <p:cNvPr id="80" name="Google Shape;80;p21"/>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1"/>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1"/>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3" name="Shape 83"/>
        <p:cNvGrpSpPr/>
        <p:nvPr/>
      </p:nvGrpSpPr>
      <p:grpSpPr>
        <a:xfrm>
          <a:off x="0" y="0"/>
          <a:ext cx="0" cy="0"/>
          <a:chOff x="0" y="0"/>
          <a:chExt cx="0" cy="0"/>
        </a:xfrm>
      </p:grpSpPr>
      <p:sp>
        <p:nvSpPr>
          <p:cNvPr id="84" name="Google Shape;84;p22"/>
          <p:cNvSpPr txBox="1"/>
          <p:nvPr>
            <p:ph type="title"/>
          </p:nvPr>
        </p:nvSpPr>
        <p:spPr>
          <a:xfrm>
            <a:off x="677334" y="4800600"/>
            <a:ext cx="859666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accent1"/>
              </a:buClr>
              <a:buSzPts val="2400"/>
              <a:buFont typeface="Trebuchet MS"/>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2"/>
          <p:cNvSpPr/>
          <p:nvPr>
            <p:ph idx="2" type="pic"/>
          </p:nvPr>
        </p:nvSpPr>
        <p:spPr>
          <a:xfrm>
            <a:off x="677334" y="609600"/>
            <a:ext cx="8596668" cy="3845718"/>
          </a:xfrm>
          <a:prstGeom prst="rect">
            <a:avLst/>
          </a:prstGeom>
          <a:noFill/>
          <a:ln>
            <a:noFill/>
          </a:ln>
        </p:spPr>
        <p:txBody>
          <a:bodyPr anchorCtr="0" anchor="t" bIns="45700" lIns="91425" spcFirstLastPara="1" rIns="91425" wrap="square" tIns="45700">
            <a:norm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Trebuchet MS"/>
                <a:ea typeface="Trebuchet MS"/>
                <a:cs typeface="Trebuchet MS"/>
                <a:sym typeface="Trebuchet MS"/>
              </a:defRPr>
            </a:lvl9pPr>
          </a:lstStyle>
          <a:p/>
        </p:txBody>
      </p:sp>
      <p:sp>
        <p:nvSpPr>
          <p:cNvPr id="86" name="Google Shape;86;p22"/>
          <p:cNvSpPr txBox="1"/>
          <p:nvPr>
            <p:ph idx="1" type="body"/>
          </p:nvPr>
        </p:nvSpPr>
        <p:spPr>
          <a:xfrm>
            <a:off x="677334" y="5367338"/>
            <a:ext cx="8596667" cy="67402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7" name="Google Shape;87;p22"/>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22"/>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2"/>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3"/>
          <p:cNvGrpSpPr/>
          <p:nvPr/>
        </p:nvGrpSpPr>
        <p:grpSpPr>
          <a:xfrm>
            <a:off x="0" y="-8467"/>
            <a:ext cx="12192000" cy="6866467"/>
            <a:chOff x="0" y="-8467"/>
            <a:chExt cx="12192000" cy="6866467"/>
          </a:xfrm>
        </p:grpSpPr>
        <p:cxnSp>
          <p:nvCxnSpPr>
            <p:cNvPr id="7" name="Google Shape;7;p13"/>
            <p:cNvCxnSpPr/>
            <p:nvPr/>
          </p:nvCxnSpPr>
          <p:spPr>
            <a:xfrm>
              <a:off x="9371012" y="0"/>
              <a:ext cx="1219200" cy="6858000"/>
            </a:xfrm>
            <a:prstGeom prst="straightConnector1">
              <a:avLst/>
            </a:prstGeom>
            <a:noFill/>
            <a:ln cap="flat" cmpd="sng" w="9525">
              <a:solidFill>
                <a:srgbClr val="BFBFBF"/>
              </a:solidFill>
              <a:prstDash val="solid"/>
              <a:round/>
              <a:headEnd len="sm" w="sm" type="none"/>
              <a:tailEnd len="sm" w="sm" type="none"/>
            </a:ln>
          </p:spPr>
        </p:cxnSp>
        <p:cxnSp>
          <p:nvCxnSpPr>
            <p:cNvPr id="8" name="Google Shape;8;p13"/>
            <p:cNvCxnSpPr/>
            <p:nvPr/>
          </p:nvCxnSpPr>
          <p:spPr>
            <a:xfrm flipH="1">
              <a:off x="7425267" y="3681413"/>
              <a:ext cx="4763558" cy="3176587"/>
            </a:xfrm>
            <a:prstGeom prst="straightConnector1">
              <a:avLst/>
            </a:prstGeom>
            <a:noFill/>
            <a:ln cap="flat" cmpd="sng" w="9525">
              <a:solidFill>
                <a:srgbClr val="D8D8D8"/>
              </a:solidFill>
              <a:prstDash val="solid"/>
              <a:round/>
              <a:headEnd len="sm" w="sm" type="none"/>
              <a:tailEnd len="sm" w="sm" type="none"/>
            </a:ln>
          </p:spPr>
        </p:cxnSp>
        <p:sp>
          <p:nvSpPr>
            <p:cNvPr id="9" name="Google Shape;9;p13"/>
            <p:cNvSpPr/>
            <p:nvPr/>
          </p:nvSpPr>
          <p:spPr>
            <a:xfrm>
              <a:off x="9181476" y="-8467"/>
              <a:ext cx="3007349" cy="6866467"/>
            </a:xfrm>
            <a:custGeom>
              <a:rect b="b" l="l" r="r" t="t"/>
              <a:pathLst>
                <a:path extrusionOk="0" h="6866467" w="3007349">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0" name="Google Shape;10;p13"/>
            <p:cNvSpPr/>
            <p:nvPr/>
          </p:nvSpPr>
          <p:spPr>
            <a:xfrm>
              <a:off x="9603442" y="-8467"/>
              <a:ext cx="2588558" cy="6866467"/>
            </a:xfrm>
            <a:custGeom>
              <a:rect b="b" l="l" r="r" t="t"/>
              <a:pathLst>
                <a:path extrusionOk="0" h="6866467" w="2573311">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13"/>
            <p:cNvSpPr/>
            <p:nvPr/>
          </p:nvSpPr>
          <p:spPr>
            <a:xfrm>
              <a:off x="8932333" y="3048000"/>
              <a:ext cx="3259667" cy="3810000"/>
            </a:xfrm>
            <a:prstGeom prst="triangle">
              <a:avLst>
                <a:gd fmla="val 100000" name="adj"/>
              </a:avLst>
            </a:prstGeom>
            <a:solidFill>
              <a:schemeClr val="accent2">
                <a:alpha val="71764"/>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3"/>
            <p:cNvSpPr/>
            <p:nvPr/>
          </p:nvSpPr>
          <p:spPr>
            <a:xfrm>
              <a:off x="9334500" y="-8467"/>
              <a:ext cx="2854326" cy="6866467"/>
            </a:xfrm>
            <a:custGeom>
              <a:rect b="b" l="l" r="r" t="t"/>
              <a:pathLst>
                <a:path extrusionOk="0" h="6866467" w="2858013">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3" name="Google Shape;13;p13"/>
            <p:cNvSpPr/>
            <p:nvPr/>
          </p:nvSpPr>
          <p:spPr>
            <a:xfrm>
              <a:off x="10898730" y="-8467"/>
              <a:ext cx="1290094" cy="6866467"/>
            </a:xfrm>
            <a:custGeom>
              <a:rect b="b" l="l" r="r" t="t"/>
              <a:pathLst>
                <a:path extrusionOk="0" h="6858000" w="1290094">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4" name="Google Shape;14;p13"/>
            <p:cNvSpPr/>
            <p:nvPr/>
          </p:nvSpPr>
          <p:spPr>
            <a:xfrm>
              <a:off x="10938999" y="-8467"/>
              <a:ext cx="1249825" cy="6866467"/>
            </a:xfrm>
            <a:custGeom>
              <a:rect b="b" l="l" r="r" t="t"/>
              <a:pathLst>
                <a:path extrusionOk="0" h="6858000" w="1249825">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5" name="Google Shape;15;p13"/>
            <p:cNvSpPr/>
            <p:nvPr/>
          </p:nvSpPr>
          <p:spPr>
            <a:xfrm>
              <a:off x="10371666" y="3589867"/>
              <a:ext cx="1817159" cy="3268133"/>
            </a:xfrm>
            <a:prstGeom prst="triangle">
              <a:avLst>
                <a:gd fmla="val 100000" name="adj"/>
              </a:avLst>
            </a:prstGeom>
            <a:solidFill>
              <a:schemeClr val="accent1">
                <a:alpha val="8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3"/>
            <p:cNvSpPr/>
            <p:nvPr/>
          </p:nvSpPr>
          <p:spPr>
            <a:xfrm>
              <a:off x="0" y="4013200"/>
              <a:ext cx="448733" cy="2844800"/>
            </a:xfrm>
            <a:prstGeom prst="triangle">
              <a:avLst>
                <a:gd fmla="val 0" name="adj"/>
              </a:avLst>
            </a:prstGeom>
            <a:solidFill>
              <a:schemeClr val="accent1">
                <a:alpha val="84705"/>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13"/>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lvl1pPr lvl="0" marR="0" rtl="0" algn="l">
              <a:spcBef>
                <a:spcPts val="0"/>
              </a:spcBef>
              <a:spcAft>
                <a:spcPts val="0"/>
              </a:spcAft>
              <a:buClr>
                <a:schemeClr val="accent1"/>
              </a:buClr>
              <a:buSzPts val="3600"/>
              <a:buFont typeface="Trebuchet MS"/>
              <a:buNone/>
              <a:defRPr b="0" i="0" sz="3600" u="none" cap="none" strike="noStrike">
                <a:solidFill>
                  <a:schemeClr val="accent1"/>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8" name="Google Shape;18;p13"/>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Trebuchet MS"/>
                <a:ea typeface="Trebuchet MS"/>
                <a:cs typeface="Trebuchet MS"/>
                <a:sym typeface="Trebuchet MS"/>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Trebuchet MS"/>
                <a:ea typeface="Trebuchet MS"/>
                <a:cs typeface="Trebuchet MS"/>
                <a:sym typeface="Trebuchet MS"/>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Trebuchet MS"/>
                <a:ea typeface="Trebuchet MS"/>
                <a:cs typeface="Trebuchet MS"/>
                <a:sym typeface="Trebuchet MS"/>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Trebuchet MS"/>
                <a:ea typeface="Trebuchet MS"/>
                <a:cs typeface="Trebuchet MS"/>
                <a:sym typeface="Trebuchet MS"/>
              </a:defRPr>
            </a:lvl9pPr>
          </a:lstStyle>
          <a:p/>
        </p:txBody>
      </p:sp>
      <p:sp>
        <p:nvSpPr>
          <p:cNvPr id="19" name="Google Shape;19;p13"/>
          <p:cNvSpPr txBox="1"/>
          <p:nvPr>
            <p:ph idx="10" type="dt"/>
          </p:nvPr>
        </p:nvSpPr>
        <p:spPr>
          <a:xfrm>
            <a:off x="7205133" y="6041362"/>
            <a:ext cx="91193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0" name="Google Shape;20;p13"/>
          <p:cNvSpPr txBox="1"/>
          <p:nvPr>
            <p:ph idx="11" type="ftr"/>
          </p:nvPr>
        </p:nvSpPr>
        <p:spPr>
          <a:xfrm>
            <a:off x="677334" y="6041362"/>
            <a:ext cx="629761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888888"/>
                </a:solidFill>
                <a:latin typeface="Trebuchet MS"/>
                <a:ea typeface="Trebuchet MS"/>
                <a:cs typeface="Trebuchet MS"/>
                <a:sym typeface="Trebuchet MS"/>
              </a:defRPr>
            </a:lvl1pPr>
            <a:lvl2pPr lvl="1"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1" name="Google Shape;21;p13"/>
          <p:cNvSpPr txBox="1"/>
          <p:nvPr>
            <p:ph idx="12" type="sldNum"/>
          </p:nvPr>
        </p:nvSpPr>
        <p:spPr>
          <a:xfrm>
            <a:off x="8590663" y="6041362"/>
            <a:ext cx="68333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chemeClr val="accent1"/>
                </a:solidFill>
                <a:latin typeface="Trebuchet MS"/>
                <a:ea typeface="Trebuchet MS"/>
                <a:cs typeface="Trebuchet MS"/>
                <a:sym typeface="Trebuchet MS"/>
              </a:defRPr>
            </a:lvl1pPr>
            <a:lvl2pPr indent="0" lvl="1" marL="0" marR="0" rtl="0" algn="r">
              <a:spcBef>
                <a:spcPts val="0"/>
              </a:spcBef>
              <a:buNone/>
              <a:defRPr b="0" i="0" sz="900" u="none" cap="none" strike="noStrike">
                <a:solidFill>
                  <a:schemeClr val="accent1"/>
                </a:solidFill>
                <a:latin typeface="Trebuchet MS"/>
                <a:ea typeface="Trebuchet MS"/>
                <a:cs typeface="Trebuchet MS"/>
                <a:sym typeface="Trebuchet MS"/>
              </a:defRPr>
            </a:lvl2pPr>
            <a:lvl3pPr indent="0" lvl="2" marL="0" marR="0" rtl="0" algn="r">
              <a:spcBef>
                <a:spcPts val="0"/>
              </a:spcBef>
              <a:buNone/>
              <a:defRPr b="0" i="0" sz="900" u="none" cap="none" strike="noStrike">
                <a:solidFill>
                  <a:schemeClr val="accent1"/>
                </a:solidFill>
                <a:latin typeface="Trebuchet MS"/>
                <a:ea typeface="Trebuchet MS"/>
                <a:cs typeface="Trebuchet MS"/>
                <a:sym typeface="Trebuchet MS"/>
              </a:defRPr>
            </a:lvl3pPr>
            <a:lvl4pPr indent="0" lvl="3" marL="0" marR="0" rtl="0" algn="r">
              <a:spcBef>
                <a:spcPts val="0"/>
              </a:spcBef>
              <a:buNone/>
              <a:defRPr b="0" i="0" sz="900" u="none" cap="none" strike="noStrike">
                <a:solidFill>
                  <a:schemeClr val="accent1"/>
                </a:solidFill>
                <a:latin typeface="Trebuchet MS"/>
                <a:ea typeface="Trebuchet MS"/>
                <a:cs typeface="Trebuchet MS"/>
                <a:sym typeface="Trebuchet MS"/>
              </a:defRPr>
            </a:lvl4pPr>
            <a:lvl5pPr indent="0" lvl="4" marL="0" marR="0" rtl="0" algn="r">
              <a:spcBef>
                <a:spcPts val="0"/>
              </a:spcBef>
              <a:buNone/>
              <a:defRPr b="0" i="0" sz="900" u="none" cap="none" strike="noStrike">
                <a:solidFill>
                  <a:schemeClr val="accent1"/>
                </a:solidFill>
                <a:latin typeface="Trebuchet MS"/>
                <a:ea typeface="Trebuchet MS"/>
                <a:cs typeface="Trebuchet MS"/>
                <a:sym typeface="Trebuchet MS"/>
              </a:defRPr>
            </a:lvl5pPr>
            <a:lvl6pPr indent="0" lvl="5" marL="0" marR="0" rtl="0" algn="r">
              <a:spcBef>
                <a:spcPts val="0"/>
              </a:spcBef>
              <a:buNone/>
              <a:defRPr b="0" i="0" sz="900" u="none" cap="none" strike="noStrike">
                <a:solidFill>
                  <a:schemeClr val="accent1"/>
                </a:solidFill>
                <a:latin typeface="Trebuchet MS"/>
                <a:ea typeface="Trebuchet MS"/>
                <a:cs typeface="Trebuchet MS"/>
                <a:sym typeface="Trebuchet MS"/>
              </a:defRPr>
            </a:lvl6pPr>
            <a:lvl7pPr indent="0" lvl="6" marL="0" marR="0" rtl="0" algn="r">
              <a:spcBef>
                <a:spcPts val="0"/>
              </a:spcBef>
              <a:buNone/>
              <a:defRPr b="0" i="0" sz="900" u="none" cap="none" strike="noStrike">
                <a:solidFill>
                  <a:schemeClr val="accent1"/>
                </a:solidFill>
                <a:latin typeface="Trebuchet MS"/>
                <a:ea typeface="Trebuchet MS"/>
                <a:cs typeface="Trebuchet MS"/>
                <a:sym typeface="Trebuchet MS"/>
              </a:defRPr>
            </a:lvl7pPr>
            <a:lvl8pPr indent="0" lvl="7" marL="0" marR="0" rtl="0" algn="r">
              <a:spcBef>
                <a:spcPts val="0"/>
              </a:spcBef>
              <a:buNone/>
              <a:defRPr b="0" i="0" sz="900" u="none" cap="none" strike="noStrike">
                <a:solidFill>
                  <a:schemeClr val="accent1"/>
                </a:solidFill>
                <a:latin typeface="Trebuchet MS"/>
                <a:ea typeface="Trebuchet MS"/>
                <a:cs typeface="Trebuchet MS"/>
                <a:sym typeface="Trebuchet MS"/>
              </a:defRPr>
            </a:lvl8pPr>
            <a:lvl9pPr indent="0" lvl="8" marL="0" marR="0" rtl="0" algn="r">
              <a:spcBef>
                <a:spcPts val="0"/>
              </a:spcBef>
              <a:buNone/>
              <a:defRPr b="0" i="0" sz="900" u="none" cap="none" strike="noStrik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www.eclipse.org/amp/" TargetMode="External"/><Relationship Id="rId4" Type="http://schemas.openxmlformats.org/officeDocument/2006/relationships/hyperlink" Target="http://www.entorama.com/" TargetMode="External"/><Relationship Id="rId5" Type="http://schemas.openxmlformats.org/officeDocument/2006/relationships/hyperlink" Target="http://www.flame.ac.u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cs.gmu.edu/~eclab/projects/mason/" TargetMode="External"/><Relationship Id="rId4" Type="http://schemas.openxmlformats.org/officeDocument/2006/relationships/hyperlink" Target="http://mass.aitia.ai/" TargetMode="External"/><Relationship Id="rId5" Type="http://schemas.openxmlformats.org/officeDocument/2006/relationships/hyperlink" Target="http://masyv.sourceforge.net/" TargetMode="External"/><Relationship Id="rId6" Type="http://schemas.openxmlformats.org/officeDocument/2006/relationships/hyperlink" Target="http://ps-i.sourceforge.net/" TargetMode="External"/><Relationship Id="rId7" Type="http://schemas.openxmlformats.org/officeDocument/2006/relationships/hyperlink" Target="http://repast.sourceforge.ne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ccl.northwestern.edu/netlogo" TargetMode="External"/><Relationship Id="rId4" Type="http://schemas.openxmlformats.org/officeDocument/2006/relationships/hyperlink" Target="http://playerstage.sourceforge.net/" TargetMode="External"/><Relationship Id="rId5" Type="http://schemas.openxmlformats.org/officeDocument/2006/relationships/hyperlink" Target="http://www.simsesam.de/" TargetMode="External"/><Relationship Id="rId6" Type="http://schemas.openxmlformats.org/officeDocument/2006/relationships/hyperlink" Target="http://www.terrame.org/doku.php"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realpython.com/lessons/what-object-oriented-programming-oop/" TargetMode="External"/><Relationship Id="rId4" Type="http://schemas.openxmlformats.org/officeDocument/2006/relationships/image" Target="../media/image6.png"/><Relationship Id="rId5"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8.png"/><Relationship Id="rId4"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mesa.readthedocs.io/en/master/_modules/datacollection.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mesa.readthedocs.io/en/master/_modules/mesa/batchrunner.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hyperlink" Target="https://mesa.readthedocs.io/en/master/_modules/index.html"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hyperlink" Target="https://en.wikipedia.org/wiki/Compartmental_models_in_epidemiology"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hyperlink" Target="https://www.michigan.gov/coronavirus/0,9753,7-406-98163_98173---,00.html"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hyperlink" Target="http://tcf.org/blog/detail/racial-segregation-is-still-a-problem" TargetMode="External"/><Relationship Id="rId4" Type="http://schemas.openxmlformats.org/officeDocument/2006/relationships/hyperlink" Target="https://en.wikipedia.org/wiki/Thomas_Schelling"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hyperlink" Target="https://github.com/metalcorebear/COVID-Agent-Based-Model"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hyperlink" Target="https://arxiv.org/abs/1802.05438"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hyperlink" Target="https://math.libretexts.org/Bookshelves/Scientific_Computing_Simulations_and_Modeling/Book%3A_Introduction_to_the_Modeling_and_Analysis_of_Complex_Systems_(Sayama)/19%3A_AgentBased_Models/19.01%3A_What_Are_Agent-Based_Models%3F" TargetMode="External"/><Relationship Id="rId4" Type="http://schemas.openxmlformats.org/officeDocument/2006/relationships/hyperlink" Target="http://conference.scipy.org/proceedings/scipy2015/pdfs/jacqueline_kazil.pdf" TargetMode="External"/><Relationship Id="rId9" Type="http://schemas.openxmlformats.org/officeDocument/2006/relationships/hyperlink" Target="https://github.com/ncsa/COVID19-mesa" TargetMode="External"/><Relationship Id="rId5" Type="http://schemas.openxmlformats.org/officeDocument/2006/relationships/hyperlink" Target="https://readthedocs.org/projects/mesa/downloads/pdf/stable/" TargetMode="External"/><Relationship Id="rId6" Type="http://schemas.openxmlformats.org/officeDocument/2006/relationships/hyperlink" Target="https://mesa.readthedocs.io/en/master/_modules/index.html" TargetMode="External"/><Relationship Id="rId7" Type="http://schemas.openxmlformats.org/officeDocument/2006/relationships/hyperlink" Target="https://github.com/projectmesa" TargetMode="External"/><Relationship Id="rId8" Type="http://schemas.openxmlformats.org/officeDocument/2006/relationships/hyperlink" Target="https://arxiv.org/abs/1909.0188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hyperlink" Target="https://www.maa.org/press/periodicals/loci/joma/the-sir-model-for-spread-of-disease-the-differential-equation-model" TargetMode="External"/><Relationship Id="rId4" Type="http://schemas.openxmlformats.org/officeDocument/2006/relationships/hyperlink" Target="https://www.stat.berkeley.edu/~aldous/157/Papers/Schelling_Seg_Models.pdf" TargetMode="External"/><Relationship Id="rId5" Type="http://schemas.openxmlformats.org/officeDocument/2006/relationships/hyperlink" Target="http://nifty.stanford.edu/2014/mccown-schelling-model-segregation/"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
          <p:cNvSpPr txBox="1"/>
          <p:nvPr>
            <p:ph type="ctrTitle"/>
          </p:nvPr>
        </p:nvSpPr>
        <p:spPr>
          <a:xfrm>
            <a:off x="1507067" y="2404534"/>
            <a:ext cx="7766936" cy="1646302"/>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Clr>
                <a:schemeClr val="accent1"/>
              </a:buClr>
              <a:buSzPts val="5400"/>
              <a:buFont typeface="Trebuchet MS"/>
              <a:buNone/>
            </a:pPr>
            <a:r>
              <a:rPr lang="en-US"/>
              <a:t>Agent Based Modeling - Mesa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7"/>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202" name="Google Shape;202;p7"/>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The defining feature of the agent-based modeling approach is that it establishes a direct and explicit correspondence:</a:t>
            </a:r>
            <a:endParaRPr/>
          </a:p>
          <a:p>
            <a:pPr indent="0" lvl="0" marL="0" rtl="0" algn="l">
              <a:spcBef>
                <a:spcPts val="1000"/>
              </a:spcBef>
              <a:spcAft>
                <a:spcPts val="0"/>
              </a:spcAft>
              <a:buSzPts val="1440"/>
              <a:buNone/>
            </a:pPr>
            <a:r>
              <a:rPr lang="en-US"/>
              <a:t>	-	between the individual units in the target system to be modeled and the parts of the model that represent these units (i.e. the agents), and also</a:t>
            </a:r>
            <a:endParaRPr/>
          </a:p>
          <a:p>
            <a:pPr indent="0" lvl="0" marL="0" rtl="0" algn="l">
              <a:spcBef>
                <a:spcPts val="1000"/>
              </a:spcBef>
              <a:spcAft>
                <a:spcPts val="0"/>
              </a:spcAft>
              <a:buSzPts val="1440"/>
              <a:buNone/>
            </a:pPr>
            <a:r>
              <a:rPr lang="en-US"/>
              <a:t>	-	between the interactions of the individual units in the target system and the interactions of the corresponding agents in the model</a:t>
            </a:r>
            <a:endParaRPr/>
          </a:p>
          <a:p>
            <a:pPr indent="0" lvl="0" marL="0" rtl="0" algn="l">
              <a:spcBef>
                <a:spcPts val="1000"/>
              </a:spcBef>
              <a:spcAft>
                <a:spcPts val="0"/>
              </a:spcAft>
              <a:buSzPts val="1440"/>
              <a:buNone/>
            </a:pPr>
            <a:r>
              <a:t/>
            </a:r>
            <a:endParaRPr/>
          </a:p>
          <a:p>
            <a:pPr indent="-251459" lvl="0" marL="342900" rtl="0" algn="l">
              <a:spcBef>
                <a:spcPts val="1000"/>
              </a:spcBef>
              <a:spcAft>
                <a:spcPts val="0"/>
              </a:spcAft>
              <a:buSzPts val="144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d0d3342532_0_20"/>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208" name="Google Shape;208;gd0d3342532_0_20"/>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1000"/>
              </a:spcBef>
              <a:spcAft>
                <a:spcPts val="0"/>
              </a:spcAft>
              <a:buNone/>
            </a:pPr>
            <a:r>
              <a:t/>
            </a:r>
            <a:endParaRPr>
              <a:solidFill>
                <a:srgbClr val="3F3F3F"/>
              </a:solidFill>
              <a:highlight>
                <a:srgbClr val="FFFFFF"/>
              </a:highlight>
            </a:endParaRPr>
          </a:p>
          <a:p>
            <a:pPr indent="-342900" lvl="0" marL="457200" rtl="0" algn="l">
              <a:lnSpc>
                <a:spcPct val="140000"/>
              </a:lnSpc>
              <a:spcBef>
                <a:spcPts val="1600"/>
              </a:spcBef>
              <a:spcAft>
                <a:spcPts val="0"/>
              </a:spcAft>
              <a:buClr>
                <a:srgbClr val="3F3F3F"/>
              </a:buClr>
              <a:buSzPts val="1800"/>
              <a:buFont typeface="Trebuchet MS"/>
              <a:buAutoNum type="arabicPeriod"/>
            </a:pPr>
            <a:r>
              <a:rPr lang="en-US">
                <a:solidFill>
                  <a:srgbClr val="3F3F3F"/>
                </a:solidFill>
                <a:highlight>
                  <a:srgbClr val="FFFFFF"/>
                </a:highlight>
              </a:rPr>
              <a:t>Speciﬁc problem to be solved by the ABM</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agents and their static/dynamic attributes</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an environment and the way agents interact with it</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agents’ behaviors</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Design of agents’ mutual interactions</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Availability of data</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Method of model validation</a:t>
            </a:r>
            <a:br>
              <a:rPr lang="en-US">
                <a:solidFill>
                  <a:srgbClr val="3F3F3F"/>
                </a:solidFill>
              </a:rPr>
            </a:br>
            <a:endParaRPr>
              <a:solidFill>
                <a:srgbClr val="3F3F3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d0d3342532_0_26"/>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214" name="Google Shape;214;gd0d3342532_0_26"/>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1200"/>
              </a:spcBef>
              <a:spcAft>
                <a:spcPts val="0"/>
              </a:spcAft>
              <a:buNone/>
            </a:pPr>
            <a:r>
              <a:rPr lang="en-US">
                <a:solidFill>
                  <a:srgbClr val="3F3F3F"/>
                </a:solidFill>
                <a:highlight>
                  <a:srgbClr val="FFFFFF"/>
                </a:highlight>
              </a:rPr>
              <a:t>In order for an ABM to be scientiﬁcally meaningful, it has to be built and used in either of the following two complementary approaches:</a:t>
            </a:r>
            <a:endParaRPr>
              <a:solidFill>
                <a:srgbClr val="3F3F3F"/>
              </a:solidFill>
              <a:highlight>
                <a:srgbClr val="FFFFFF"/>
              </a:highlight>
            </a:endParaRPr>
          </a:p>
          <a:p>
            <a:pPr indent="-342900" lvl="0" marL="457200" rtl="0" algn="l">
              <a:lnSpc>
                <a:spcPct val="140000"/>
              </a:lnSpc>
              <a:spcBef>
                <a:spcPts val="1600"/>
              </a:spcBef>
              <a:spcAft>
                <a:spcPts val="0"/>
              </a:spcAft>
              <a:buClr>
                <a:srgbClr val="3F3F3F"/>
              </a:buClr>
              <a:buSzPts val="1800"/>
              <a:buFont typeface="Trebuchet MS"/>
              <a:buAutoNum type="arabicPeriod"/>
            </a:pPr>
            <a:r>
              <a:rPr lang="en-US">
                <a:solidFill>
                  <a:srgbClr val="3F3F3F"/>
                </a:solidFill>
                <a:highlight>
                  <a:srgbClr val="FFFFFF"/>
                </a:highlight>
              </a:rPr>
              <a:t>Build an ABM using model assumptions that are derived from empirically observed phenomena, and then produce previously unknown collective behaviors by simulation.</a:t>
            </a:r>
            <a:endParaRPr>
              <a:solidFill>
                <a:srgbClr val="3F3F3F"/>
              </a:solidFill>
              <a:highlight>
                <a:srgbClr val="FFFFFF"/>
              </a:highlight>
            </a:endParaRPr>
          </a:p>
          <a:p>
            <a:pPr indent="-342900" lvl="0" marL="457200" rtl="0" algn="l">
              <a:lnSpc>
                <a:spcPct val="140000"/>
              </a:lnSpc>
              <a:spcBef>
                <a:spcPts val="0"/>
              </a:spcBef>
              <a:spcAft>
                <a:spcPts val="0"/>
              </a:spcAft>
              <a:buClr>
                <a:srgbClr val="3F3F3F"/>
              </a:buClr>
              <a:buSzPts val="1800"/>
              <a:buFont typeface="Trebuchet MS"/>
              <a:buAutoNum type="arabicPeriod"/>
            </a:pPr>
            <a:r>
              <a:rPr lang="en-US">
                <a:solidFill>
                  <a:srgbClr val="3F3F3F"/>
                </a:solidFill>
                <a:highlight>
                  <a:srgbClr val="FFFFFF"/>
                </a:highlight>
              </a:rPr>
              <a:t>Build an ABM using hypothetical model assumptions, and then reproduce empirically observed collective phenomena by simulation.</a:t>
            </a:r>
            <a:endParaRPr>
              <a:solidFill>
                <a:srgbClr val="3F3F3F"/>
              </a:solidFill>
              <a:highlight>
                <a:srgbClr val="FFFFFF"/>
              </a:highlight>
            </a:endParaRPr>
          </a:p>
          <a:p>
            <a:pPr indent="0" lvl="0" marL="342900" rtl="0" algn="l">
              <a:spcBef>
                <a:spcPts val="1600"/>
              </a:spcBef>
              <a:spcAft>
                <a:spcPts val="0"/>
              </a:spcAft>
              <a:buNone/>
            </a:pPr>
            <a:br>
              <a:rPr lang="en-US">
                <a:solidFill>
                  <a:srgbClr val="3F3F3F"/>
                </a:solidFill>
              </a:rPr>
            </a:br>
            <a:endParaRPr>
              <a:solidFill>
                <a:srgbClr val="3F3F3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d0d3342532_0_56"/>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chemeClr val="accent1"/>
              </a:buClr>
              <a:buSzPct val="100000"/>
              <a:buFont typeface="Trebuchet MS"/>
              <a:buNone/>
            </a:pPr>
            <a:r>
              <a:rPr lang="en-US"/>
              <a:t>Overview of Agent Based Modeling</a:t>
            </a:r>
            <a:endParaRPr/>
          </a:p>
          <a:p>
            <a:pPr indent="0" lvl="0" marL="0" rtl="0" algn="l">
              <a:spcBef>
                <a:spcPts val="0"/>
              </a:spcBef>
              <a:spcAft>
                <a:spcPts val="0"/>
              </a:spcAft>
              <a:buClr>
                <a:schemeClr val="accent1"/>
              </a:buClr>
              <a:buSzPct val="100000"/>
              <a:buFont typeface="Trebuchet MS"/>
              <a:buNone/>
            </a:pPr>
            <a:r>
              <a:t/>
            </a:r>
            <a:endParaRPr/>
          </a:p>
          <a:p>
            <a:pPr indent="0" lvl="0" marL="0" rtl="0" algn="l">
              <a:spcBef>
                <a:spcPts val="0"/>
              </a:spcBef>
              <a:spcAft>
                <a:spcPts val="0"/>
              </a:spcAft>
              <a:buClr>
                <a:schemeClr val="accent1"/>
              </a:buClr>
              <a:buSzPct val="100000"/>
              <a:buFont typeface="Trebuchet MS"/>
              <a:buNone/>
            </a:pPr>
            <a:r>
              <a:t/>
            </a:r>
            <a:endParaRPr/>
          </a:p>
        </p:txBody>
      </p:sp>
      <p:sp>
        <p:nvSpPr>
          <p:cNvPr id="220" name="Google Shape;220;gd0d3342532_0_56"/>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365760" lvl="0" marL="342900" rtl="0" algn="l">
              <a:spcBef>
                <a:spcPts val="0"/>
              </a:spcBef>
              <a:spcAft>
                <a:spcPts val="0"/>
              </a:spcAft>
              <a:buSzPts val="1800"/>
              <a:buFont typeface="Trebuchet MS"/>
              <a:buChar char="►"/>
            </a:pPr>
            <a:r>
              <a:rPr lang="en-US">
                <a:solidFill>
                  <a:srgbClr val="3F3F3F"/>
                </a:solidFill>
                <a:highlight>
                  <a:srgbClr val="FFFFFF"/>
                </a:highlight>
              </a:rPr>
              <a:t>Important component of ABM -&gt; Interaction between agents and their environment. </a:t>
            </a:r>
            <a:endParaRPr>
              <a:solidFill>
                <a:srgbClr val="3F3F3F"/>
              </a:solidFill>
              <a:highlight>
                <a:srgbClr val="FFFFFF"/>
              </a:highlight>
            </a:endParaRPr>
          </a:p>
          <a:p>
            <a:pPr indent="-365760" lvl="0" marL="342900" rtl="0" algn="l">
              <a:spcBef>
                <a:spcPts val="0"/>
              </a:spcBef>
              <a:spcAft>
                <a:spcPts val="0"/>
              </a:spcAft>
              <a:buSzPts val="1800"/>
              <a:buFont typeface="Trebuchet MS"/>
              <a:buChar char="►"/>
            </a:pPr>
            <a:r>
              <a:rPr lang="en-US">
                <a:solidFill>
                  <a:srgbClr val="3F3F3F"/>
                </a:solidFill>
                <a:highlight>
                  <a:srgbClr val="FFFFFF"/>
                </a:highlight>
              </a:rPr>
              <a:t>The environmental state is still part of the system’s overall state</a:t>
            </a:r>
            <a:endParaRPr>
              <a:solidFill>
                <a:srgbClr val="3F3F3F"/>
              </a:solidFill>
              <a:highlight>
                <a:srgbClr val="FFFFFF"/>
              </a:highlight>
            </a:endParaRPr>
          </a:p>
          <a:p>
            <a:pPr indent="-365760" lvl="0" marL="342900" rtl="0" algn="l">
              <a:spcBef>
                <a:spcPts val="0"/>
              </a:spcBef>
              <a:spcAft>
                <a:spcPts val="0"/>
              </a:spcAft>
              <a:buSzPts val="1800"/>
              <a:buFont typeface="Trebuchet MS"/>
              <a:buChar char="►"/>
            </a:pPr>
            <a:r>
              <a:rPr lang="en-US">
                <a:solidFill>
                  <a:srgbClr val="3F3F3F"/>
                </a:solidFill>
                <a:highlight>
                  <a:srgbClr val="FFFFFF"/>
                </a:highlight>
              </a:rPr>
              <a:t>Environmental state  is deﬁned over space, and not associated with speciﬁc agents. </a:t>
            </a:r>
            <a:endParaRPr>
              <a:solidFill>
                <a:srgbClr val="3F3F3F"/>
              </a:solidFill>
              <a:highlight>
                <a:srgbClr val="FFFFFF"/>
              </a:highlight>
            </a:endParaRPr>
          </a:p>
          <a:p>
            <a:pPr indent="-365760" lvl="0" marL="342900" rtl="0" algn="l">
              <a:spcBef>
                <a:spcPts val="0"/>
              </a:spcBef>
              <a:spcAft>
                <a:spcPts val="0"/>
              </a:spcAft>
              <a:buSzPts val="1800"/>
              <a:buFont typeface="Trebuchet MS"/>
              <a:buChar char="►"/>
            </a:pPr>
            <a:r>
              <a:rPr lang="en-US">
                <a:solidFill>
                  <a:srgbClr val="3F3F3F"/>
                </a:solidFill>
                <a:highlight>
                  <a:srgbClr val="FFFFFF"/>
                </a:highlight>
              </a:rPr>
              <a:t>The environmental state dynamically changes either spontaneously or by agents’ actions (or both). </a:t>
            </a:r>
            <a:endParaRPr>
              <a:solidFill>
                <a:srgbClr val="3F3F3F"/>
              </a:solidFill>
              <a:highlight>
                <a:srgbClr val="FFFFFF"/>
              </a:highlight>
            </a:endParaRPr>
          </a:p>
          <a:p>
            <a:pPr indent="-365760" lvl="0" marL="342900" rtl="0" algn="l">
              <a:spcBef>
                <a:spcPts val="0"/>
              </a:spcBef>
              <a:spcAft>
                <a:spcPts val="0"/>
              </a:spcAft>
              <a:buSzPts val="1800"/>
              <a:buFont typeface="Trebuchet MS"/>
              <a:buChar char="►"/>
            </a:pPr>
            <a:r>
              <a:rPr lang="en-US">
                <a:solidFill>
                  <a:srgbClr val="3F3F3F"/>
                </a:solidFill>
                <a:highlight>
                  <a:srgbClr val="FFFFFF"/>
                </a:highlight>
              </a:rPr>
              <a:t>The importance of agent-environment interaction is well illustrated by the fact that NetLogo, a popular ABM platform, uses “turtles” and “patches” by default, to represent agents and the environment, respectively.</a:t>
            </a:r>
            <a:endParaRPr>
              <a:solidFill>
                <a:srgbClr val="3F3F3F"/>
              </a:solidFill>
              <a:highlight>
                <a:srgbClr val="FFFFFF"/>
              </a:highlight>
            </a:endParaRPr>
          </a:p>
          <a:p>
            <a:pPr indent="0" lvl="0" marL="342900" rtl="0" algn="l">
              <a:spcBef>
                <a:spcPts val="0"/>
              </a:spcBef>
              <a:spcAft>
                <a:spcPts val="0"/>
              </a:spcAft>
              <a:buNone/>
            </a:pPr>
            <a:r>
              <a:t/>
            </a:r>
            <a:endParaRPr>
              <a:solidFill>
                <a:srgbClr val="3F3F3F"/>
              </a:solidFill>
            </a:endParaRPr>
          </a:p>
          <a:p>
            <a:pPr indent="0" lvl="0" marL="0" rtl="0" algn="l">
              <a:spcBef>
                <a:spcPts val="1000"/>
              </a:spcBef>
              <a:spcAft>
                <a:spcPts val="0"/>
              </a:spcAft>
              <a:buSzPts val="1440"/>
              <a:buNone/>
            </a:pPr>
            <a:br>
              <a:rPr lang="en-US">
                <a:solidFill>
                  <a:srgbClr val="3F3F3F"/>
                </a:solidFill>
              </a:rPr>
            </a:br>
            <a:endParaRPr>
              <a:solidFill>
                <a:srgbClr val="3F3F3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0"/>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226" name="Google Shape;226;p10"/>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t/>
            </a:r>
            <a:endParaRPr/>
          </a:p>
          <a:p>
            <a:pPr indent="-251459" lvl="0" marL="342900" rtl="0" algn="l">
              <a:spcBef>
                <a:spcPts val="1000"/>
              </a:spcBef>
              <a:spcAft>
                <a:spcPts val="0"/>
              </a:spcAft>
              <a:buSzPts val="1440"/>
              <a:buNone/>
            </a:pPr>
            <a:r>
              <a:t/>
            </a:r>
            <a:endParaRPr/>
          </a:p>
          <a:p>
            <a:pPr indent="0" lvl="0" marL="0" rtl="0" algn="l">
              <a:spcBef>
                <a:spcPts val="1000"/>
              </a:spcBef>
              <a:spcAft>
                <a:spcPts val="0"/>
              </a:spcAft>
              <a:buSzPts val="1440"/>
              <a:buNone/>
            </a:pPr>
            <a:br>
              <a:rPr lang="en-US"/>
            </a:br>
            <a:endParaRPr/>
          </a:p>
        </p:txBody>
      </p:sp>
      <p:pic>
        <p:nvPicPr>
          <p:cNvPr id="227" name="Google Shape;227;p10"/>
          <p:cNvPicPr preferRelativeResize="0"/>
          <p:nvPr/>
        </p:nvPicPr>
        <p:blipFill rotWithShape="1">
          <a:blip r:embed="rId3">
            <a:alphaModFix/>
          </a:blip>
          <a:srcRect b="0" l="0" r="0" t="0"/>
          <a:stretch/>
        </p:blipFill>
        <p:spPr>
          <a:xfrm>
            <a:off x="825365" y="1829341"/>
            <a:ext cx="7360476" cy="4007255"/>
          </a:xfrm>
          <a:prstGeom prst="rect">
            <a:avLst/>
          </a:prstGeom>
          <a:noFill/>
          <a:ln>
            <a:noFill/>
          </a:ln>
        </p:spPr>
      </p:pic>
      <p:sp>
        <p:nvSpPr>
          <p:cNvPr id="228" name="Google Shape;228;p10"/>
          <p:cNvSpPr txBox="1"/>
          <p:nvPr/>
        </p:nvSpPr>
        <p:spPr>
          <a:xfrm>
            <a:off x="995615" y="5795856"/>
            <a:ext cx="7190226"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u="none" cap="none" strike="noStrike">
                <a:solidFill>
                  <a:schemeClr val="dk1"/>
                </a:solidFill>
                <a:latin typeface="Trebuchet MS"/>
                <a:ea typeface="Trebuchet MS"/>
                <a:cs typeface="Trebuchet MS"/>
                <a:sym typeface="Trebuchet MS"/>
              </a:rPr>
              <a:t>Event to Practical Agent Based Modeling: Reasons, Techniques, Tools</a:t>
            </a:r>
            <a:endParaRPr/>
          </a:p>
          <a:p>
            <a:pPr indent="0" lvl="0" marL="0" marR="0" rtl="0" algn="l">
              <a:spcBef>
                <a:spcPts val="0"/>
              </a:spcBef>
              <a:spcAft>
                <a:spcPts val="0"/>
              </a:spcAft>
              <a:buNone/>
            </a:pPr>
            <a:r>
              <a:rPr lang="en-US" sz="1200">
                <a:solidFill>
                  <a:schemeClr val="dk1"/>
                </a:solidFill>
                <a:latin typeface="Trebuchet MS"/>
                <a:ea typeface="Trebuchet MS"/>
                <a:cs typeface="Trebuchet MS"/>
                <a:sym typeface="Trebuchet MS"/>
              </a:rPr>
              <a:t>Andrei Borshchev and Alexei Filippov. The 22nd International Conference of the System Dynamics Society, July 25 - 29, 2004, Oxford, England</a:t>
            </a:r>
            <a:endParaRPr/>
          </a:p>
          <a:p>
            <a:pPr indent="0" lvl="0" marL="0" marR="0" rtl="0" algn="l">
              <a:spcBef>
                <a:spcPts val="0"/>
              </a:spcBef>
              <a:spcAft>
                <a:spcPts val="0"/>
              </a:spcAft>
              <a:buNone/>
            </a:pPr>
            <a:r>
              <a:t/>
            </a:r>
            <a:endParaRPr sz="1200">
              <a:solidFill>
                <a:schemeClr val="dk1"/>
              </a:solidFill>
              <a:latin typeface="Trebuchet MS"/>
              <a:ea typeface="Trebuchet MS"/>
              <a:cs typeface="Trebuchet MS"/>
              <a:sym typeface="Trebuchet M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cd40d88f51_0_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 Frameworks</a:t>
            </a:r>
            <a:endParaRPr/>
          </a:p>
        </p:txBody>
      </p:sp>
      <p:sp>
        <p:nvSpPr>
          <p:cNvPr id="234" name="Google Shape;234;gcd40d88f51_0_7"/>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3">
                  <a:extLst>
                    <a:ext uri="{A12FA001-AC4F-418D-AE19-62706E023703}">
                      <ahyp:hlinkClr val="tx"/>
                    </a:ext>
                  </a:extLst>
                </a:hlinkClick>
              </a:rPr>
              <a:t>Amp</a:t>
            </a:r>
            <a:r>
              <a:rPr lang="en-US">
                <a:solidFill>
                  <a:srgbClr val="545454"/>
                </a:solidFill>
                <a:highlight>
                  <a:srgbClr val="FFFFFF"/>
                </a:highlight>
                <a:latin typeface="Arial"/>
                <a:ea typeface="Arial"/>
                <a:cs typeface="Arial"/>
                <a:sym typeface="Arial"/>
              </a:rPr>
              <a:t>.</a:t>
            </a:r>
            <a:r>
              <a:rPr lang="en-US">
                <a:solidFill>
                  <a:srgbClr val="545454"/>
                </a:solidFill>
                <a:highlight>
                  <a:srgbClr val="FFFFFF"/>
                </a:highlight>
                <a:latin typeface="Arial"/>
                <a:ea typeface="Arial"/>
                <a:cs typeface="Arial"/>
                <a:sym typeface="Arial"/>
              </a:rPr>
              <a:t>The AMP project provides extensible frameworks and exemplary tools for representing, editing, generating, executing and visualizing agent-based models (ABMs) and any other domain requiring spatial, behavioral and functional features.</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4">
                  <a:extLst>
                    <a:ext uri="{A12FA001-AC4F-418D-AE19-62706E023703}">
                      <ahyp:hlinkClr val="tx"/>
                    </a:ext>
                  </a:extLst>
                </a:hlinkClick>
              </a:rPr>
              <a:t>Entorama</a:t>
            </a:r>
            <a:r>
              <a:rPr lang="en-US">
                <a:solidFill>
                  <a:srgbClr val="545454"/>
                </a:solidFill>
                <a:highlight>
                  <a:srgbClr val="FFFFFF"/>
                </a:highlight>
                <a:latin typeface="Arial"/>
                <a:ea typeface="Arial"/>
                <a:cs typeface="Arial"/>
                <a:sym typeface="Arial"/>
              </a:rPr>
              <a:t> – Entorama is a 3D multi-agent modeling and simulation tool designed for simulation of decentralized systems.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5">
                  <a:extLst>
                    <a:ext uri="{A12FA001-AC4F-418D-AE19-62706E023703}">
                      <ahyp:hlinkClr val="tx"/>
                    </a:ext>
                  </a:extLst>
                </a:hlinkClick>
              </a:rPr>
              <a:t>FLAME</a:t>
            </a:r>
            <a:r>
              <a:rPr lang="en-US">
                <a:solidFill>
                  <a:srgbClr val="545454"/>
                </a:solidFill>
                <a:highlight>
                  <a:srgbClr val="FFFFFF"/>
                </a:highlight>
                <a:latin typeface="Arial"/>
                <a:ea typeface="Arial"/>
                <a:cs typeface="Arial"/>
                <a:sym typeface="Arial"/>
              </a:rPr>
              <a:t> (Flexible Large-scale Agent-based Modeling Environment) is a very general system for building detailed agent-based models that generates highly efficient simulation software that can run on any computing platform – in particular it can be run directly on High Performance parallel supercomputers (HPC) – as far as we know this is the only framework with this capability. It is also available in a GPU (graphics processing unit) version. It can also be run on any desktop or laptop on Macs, Windows or Linux. It is possible to set up large scale models with millions of agents.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t/>
            </a:r>
            <a:endParaRPr>
              <a:solidFill>
                <a:srgbClr val="545454"/>
              </a:solidFill>
              <a:highlight>
                <a:srgbClr val="FFFFFF"/>
              </a:highlight>
              <a:latin typeface="Arial"/>
              <a:ea typeface="Arial"/>
              <a:cs typeface="Arial"/>
              <a:sym typeface="Arial"/>
            </a:endParaRPr>
          </a:p>
          <a:p>
            <a:pPr indent="0" lvl="0" marL="0" rtl="0" algn="l">
              <a:spcBef>
                <a:spcPts val="11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cd40d88f51_0_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 Frameworks</a:t>
            </a:r>
            <a:endParaRPr/>
          </a:p>
        </p:txBody>
      </p:sp>
      <p:sp>
        <p:nvSpPr>
          <p:cNvPr id="240" name="Google Shape;240;gcd40d88f51_0_0"/>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just">
              <a:lnSpc>
                <a:spcPct val="105000"/>
              </a:lnSpc>
              <a:spcBef>
                <a:spcPts val="1100"/>
              </a:spcBef>
              <a:spcAft>
                <a:spcPts val="0"/>
              </a:spcAft>
              <a:buClr>
                <a:schemeClr val="dk1"/>
              </a:buClr>
              <a:buSzPts val="358"/>
              <a:buFont typeface="Arial"/>
              <a:buNone/>
            </a:pPr>
            <a:r>
              <a:t/>
            </a:r>
            <a:endParaRPr>
              <a:solidFill>
                <a:srgbClr val="545454"/>
              </a:solidFill>
              <a:highlight>
                <a:srgbClr val="FFFFFF"/>
              </a:highlight>
              <a:latin typeface="Arial"/>
              <a:ea typeface="Arial"/>
              <a:cs typeface="Arial"/>
              <a:sym typeface="Arial"/>
            </a:endParaRPr>
          </a:p>
          <a:p>
            <a:pPr indent="0" lvl="0" marL="0" rtl="0" algn="just">
              <a:lnSpc>
                <a:spcPct val="105000"/>
              </a:lnSpc>
              <a:spcBef>
                <a:spcPts val="1100"/>
              </a:spcBef>
              <a:spcAft>
                <a:spcPts val="0"/>
              </a:spcAft>
              <a:buClr>
                <a:schemeClr val="dk1"/>
              </a:buClr>
              <a:buSzPts val="358"/>
              <a:buFont typeface="Arial"/>
              <a:buNone/>
            </a:pPr>
            <a:r>
              <a:rPr b="1" lang="en-US">
                <a:solidFill>
                  <a:srgbClr val="00008B"/>
                </a:solidFill>
                <a:highlight>
                  <a:srgbClr val="FFFFFF"/>
                </a:highlight>
                <a:uFill>
                  <a:noFill/>
                </a:uFill>
                <a:latin typeface="Arial"/>
                <a:ea typeface="Arial"/>
                <a:cs typeface="Arial"/>
                <a:sym typeface="Arial"/>
                <a:hlinkClick r:id="rId3">
                  <a:extLst>
                    <a:ext uri="{A12FA001-AC4F-418D-AE19-62706E023703}">
                      <ahyp:hlinkClr val="tx"/>
                    </a:ext>
                  </a:extLst>
                </a:hlinkClick>
              </a:rPr>
              <a:t>MASON</a:t>
            </a:r>
            <a:r>
              <a:rPr lang="en-US">
                <a:solidFill>
                  <a:srgbClr val="545454"/>
                </a:solidFill>
                <a:highlight>
                  <a:srgbClr val="FFFFFF"/>
                </a:highlight>
                <a:latin typeface="Arial"/>
                <a:ea typeface="Arial"/>
                <a:cs typeface="Arial"/>
                <a:sym typeface="Arial"/>
              </a:rPr>
              <a:t> is a fast discrete-event multiagent simulation library core in Java,designed to be the foundation for large custom-purpose Java simulations.</a:t>
            </a:r>
            <a:endParaRPr>
              <a:solidFill>
                <a:srgbClr val="545454"/>
              </a:solidFill>
              <a:highlight>
                <a:srgbClr val="FFFFFF"/>
              </a:highlight>
              <a:latin typeface="Arial"/>
              <a:ea typeface="Arial"/>
              <a:cs typeface="Arial"/>
              <a:sym typeface="Arial"/>
            </a:endParaRPr>
          </a:p>
          <a:p>
            <a:pPr indent="0" lvl="0" marL="0" rtl="0" algn="just">
              <a:lnSpc>
                <a:spcPct val="105000"/>
              </a:lnSpc>
              <a:spcBef>
                <a:spcPts val="1100"/>
              </a:spcBef>
              <a:spcAft>
                <a:spcPts val="0"/>
              </a:spcAft>
              <a:buClr>
                <a:schemeClr val="dk1"/>
              </a:buClr>
              <a:buSzPts val="358"/>
              <a:buFont typeface="Arial"/>
              <a:buNone/>
            </a:pPr>
            <a:r>
              <a:rPr b="1" lang="en-US">
                <a:solidFill>
                  <a:srgbClr val="00008B"/>
                </a:solidFill>
                <a:highlight>
                  <a:srgbClr val="FFFFFF"/>
                </a:highlight>
                <a:uFill>
                  <a:noFill/>
                </a:uFill>
                <a:latin typeface="Arial"/>
                <a:ea typeface="Arial"/>
                <a:cs typeface="Arial"/>
                <a:sym typeface="Arial"/>
                <a:hlinkClick r:id="rId4">
                  <a:extLst>
                    <a:ext uri="{A12FA001-AC4F-418D-AE19-62706E023703}">
                      <ahyp:hlinkClr val="tx"/>
                    </a:ext>
                  </a:extLst>
                </a:hlinkClick>
              </a:rPr>
              <a:t>MASS</a:t>
            </a:r>
            <a:r>
              <a:rPr lang="en-US">
                <a:solidFill>
                  <a:srgbClr val="545454"/>
                </a:solidFill>
                <a:highlight>
                  <a:srgbClr val="FFFFFF"/>
                </a:highlight>
                <a:latin typeface="Arial"/>
                <a:ea typeface="Arial"/>
                <a:cs typeface="Arial"/>
                <a:sym typeface="Arial"/>
              </a:rPr>
              <a:t> is a Multi-Agent Simulation Suite consists of four major components built around a simulation core.</a:t>
            </a:r>
            <a:endParaRPr>
              <a:solidFill>
                <a:srgbClr val="545454"/>
              </a:solidFill>
              <a:highlight>
                <a:srgbClr val="FFFFFF"/>
              </a:highlight>
              <a:latin typeface="Arial"/>
              <a:ea typeface="Arial"/>
              <a:cs typeface="Arial"/>
              <a:sym typeface="Arial"/>
            </a:endParaRPr>
          </a:p>
          <a:p>
            <a:pPr indent="0" lvl="0" marL="0" rtl="0" algn="just">
              <a:lnSpc>
                <a:spcPct val="105000"/>
              </a:lnSpc>
              <a:spcBef>
                <a:spcPts val="1100"/>
              </a:spcBef>
              <a:spcAft>
                <a:spcPts val="0"/>
              </a:spcAft>
              <a:buSzPts val="358"/>
              <a:buNone/>
            </a:pPr>
            <a:r>
              <a:rPr b="1" lang="en-US">
                <a:solidFill>
                  <a:srgbClr val="00008B"/>
                </a:solidFill>
                <a:highlight>
                  <a:srgbClr val="FFFFFF"/>
                </a:highlight>
                <a:uFill>
                  <a:noFill/>
                </a:uFill>
                <a:latin typeface="Arial"/>
                <a:ea typeface="Arial"/>
                <a:cs typeface="Arial"/>
                <a:sym typeface="Arial"/>
                <a:hlinkClick r:id="rId5">
                  <a:extLst>
                    <a:ext uri="{A12FA001-AC4F-418D-AE19-62706E023703}">
                      <ahyp:hlinkClr val="tx"/>
                    </a:ext>
                  </a:extLst>
                </a:hlinkClick>
              </a:rPr>
              <a:t>MASyV</a:t>
            </a:r>
            <a:r>
              <a:rPr lang="en-US">
                <a:solidFill>
                  <a:srgbClr val="545454"/>
                </a:solidFill>
                <a:highlight>
                  <a:srgbClr val="FFFFFF"/>
                </a:highlight>
                <a:latin typeface="Arial"/>
                <a:ea typeface="Arial"/>
                <a:cs typeface="Arial"/>
                <a:sym typeface="Arial"/>
              </a:rPr>
              <a:t> is a Multi-Agent System Visualization platform. A user can write a simple ABM simulation in C, creating agent images in Gimp</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Clr>
                <a:schemeClr val="dk1"/>
              </a:buClr>
              <a:buSzPts val="1100"/>
              <a:buFont typeface="Arial"/>
              <a:buNone/>
            </a:pPr>
            <a:r>
              <a:rPr b="1" lang="en-US">
                <a:solidFill>
                  <a:srgbClr val="00008B"/>
                </a:solidFill>
                <a:highlight>
                  <a:srgbClr val="FFFFFF"/>
                </a:highlight>
                <a:uFill>
                  <a:noFill/>
                </a:uFill>
                <a:latin typeface="Arial"/>
                <a:ea typeface="Arial"/>
                <a:cs typeface="Arial"/>
                <a:sym typeface="Arial"/>
                <a:hlinkClick r:id="rId6">
                  <a:extLst>
                    <a:ext uri="{A12FA001-AC4F-418D-AE19-62706E023703}">
                      <ahyp:hlinkClr val="tx"/>
                    </a:ext>
                  </a:extLst>
                </a:hlinkClick>
              </a:rPr>
              <a:t>PS-I</a:t>
            </a:r>
            <a:r>
              <a:rPr lang="en-US">
                <a:solidFill>
                  <a:srgbClr val="545454"/>
                </a:solidFill>
                <a:highlight>
                  <a:srgbClr val="FFFFFF"/>
                </a:highlight>
                <a:latin typeface="Arial"/>
                <a:ea typeface="Arial"/>
                <a:cs typeface="Arial"/>
                <a:sym typeface="Arial"/>
              </a:rPr>
              <a:t> is an environment for running agent-based simulations. It is cross-platform, with binaries available for Win32.</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1100"/>
              </a:spcAft>
              <a:buClr>
                <a:schemeClr val="dk1"/>
              </a:buClr>
              <a:buSzPts val="1100"/>
              <a:buFont typeface="Arial"/>
              <a:buNone/>
            </a:pPr>
            <a:r>
              <a:rPr b="1" lang="en-US">
                <a:solidFill>
                  <a:srgbClr val="00008B"/>
                </a:solidFill>
                <a:highlight>
                  <a:srgbClr val="FFFFFF"/>
                </a:highlight>
                <a:uFill>
                  <a:noFill/>
                </a:uFill>
                <a:latin typeface="Arial"/>
                <a:ea typeface="Arial"/>
                <a:cs typeface="Arial"/>
                <a:sym typeface="Arial"/>
                <a:hlinkClick r:id="rId7">
                  <a:extLst>
                    <a:ext uri="{A12FA001-AC4F-418D-AE19-62706E023703}">
                      <ahyp:hlinkClr val="tx"/>
                    </a:ext>
                  </a:extLst>
                </a:hlinkClick>
              </a:rPr>
              <a:t>Repast</a:t>
            </a:r>
            <a:r>
              <a:rPr lang="en-US">
                <a:solidFill>
                  <a:srgbClr val="545454"/>
                </a:solidFill>
                <a:highlight>
                  <a:srgbClr val="FFFFFF"/>
                </a:highlight>
                <a:latin typeface="Arial"/>
                <a:ea typeface="Arial"/>
                <a:cs typeface="Arial"/>
                <a:sym typeface="Arial"/>
              </a:rPr>
              <a:t>. A free and open source agent-based modeling toolkit that simplifies model creation and use.</a:t>
            </a:r>
            <a:endParaRPr>
              <a:solidFill>
                <a:srgbClr val="545454"/>
              </a:solidFill>
              <a:highlight>
                <a:srgbClr val="FFFFFF"/>
              </a:highlight>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cd40d88f51_0_1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 Frameworks</a:t>
            </a:r>
            <a:endParaRPr/>
          </a:p>
        </p:txBody>
      </p:sp>
      <p:sp>
        <p:nvSpPr>
          <p:cNvPr id="246" name="Google Shape;246;gcd40d88f51_0_12"/>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just">
              <a:lnSpc>
                <a:spcPct val="115000"/>
              </a:lnSpc>
              <a:spcBef>
                <a:spcPts val="1100"/>
              </a:spcBef>
              <a:spcAft>
                <a:spcPts val="0"/>
              </a:spcAft>
              <a:buNone/>
            </a:pPr>
            <a:r>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3">
                  <a:extLst>
                    <a:ext uri="{A12FA001-AC4F-418D-AE19-62706E023703}">
                      <ahyp:hlinkClr val="tx"/>
                    </a:ext>
                  </a:extLst>
                </a:hlinkClick>
              </a:rPr>
              <a:t>NetLogo</a:t>
            </a:r>
            <a:r>
              <a:rPr lang="en-US">
                <a:solidFill>
                  <a:srgbClr val="545454"/>
                </a:solidFill>
                <a:highlight>
                  <a:srgbClr val="FFFFFF"/>
                </a:highlight>
                <a:latin typeface="Arial"/>
                <a:ea typeface="Arial"/>
                <a:cs typeface="Arial"/>
                <a:sym typeface="Arial"/>
              </a:rPr>
              <a:t>. A cross-platform multi-agent programmable modeling environment.</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4">
                  <a:extLst>
                    <a:ext uri="{A12FA001-AC4F-418D-AE19-62706E023703}">
                      <ahyp:hlinkClr val="tx"/>
                    </a:ext>
                  </a:extLst>
                </a:hlinkClick>
              </a:rPr>
              <a:t>Player/Stage</a:t>
            </a:r>
            <a:r>
              <a:rPr lang="en-US">
                <a:solidFill>
                  <a:srgbClr val="545454"/>
                </a:solidFill>
                <a:highlight>
                  <a:srgbClr val="FFFFFF"/>
                </a:highlight>
                <a:latin typeface="Arial"/>
                <a:ea typeface="Arial"/>
                <a:cs typeface="Arial"/>
                <a:sym typeface="Arial"/>
              </a:rPr>
              <a:t>. Free Software tools for robot and sensor applications.</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5">
                  <a:extLst>
                    <a:ext uri="{A12FA001-AC4F-418D-AE19-62706E023703}">
                      <ahyp:hlinkClr val="tx"/>
                    </a:ext>
                  </a:extLst>
                </a:hlinkClick>
              </a:rPr>
              <a:t>SeSAm</a:t>
            </a:r>
            <a:r>
              <a:rPr lang="en-US">
                <a:solidFill>
                  <a:srgbClr val="545454"/>
                </a:solidFill>
                <a:highlight>
                  <a:srgbClr val="FFFFFF"/>
                </a:highlight>
                <a:latin typeface="Arial"/>
                <a:ea typeface="Arial"/>
                <a:cs typeface="Arial"/>
                <a:sym typeface="Arial"/>
              </a:rPr>
              <a:t>.  SeSAm (Shell for Simulated Agent Systems) provides a generic environment for modelling and experimenting with agent-based simulation. </a:t>
            </a:r>
            <a:endParaRPr>
              <a:solidFill>
                <a:srgbClr val="545454"/>
              </a:solidFill>
              <a:highlight>
                <a:srgbClr val="FFFFFF"/>
              </a:highlight>
              <a:latin typeface="Arial"/>
              <a:ea typeface="Arial"/>
              <a:cs typeface="Arial"/>
              <a:sym typeface="Arial"/>
            </a:endParaRPr>
          </a:p>
          <a:p>
            <a:pPr indent="0" lvl="0" marL="0" rtl="0" algn="just">
              <a:lnSpc>
                <a:spcPct val="115000"/>
              </a:lnSpc>
              <a:spcBef>
                <a:spcPts val="1100"/>
              </a:spcBef>
              <a:spcAft>
                <a:spcPts val="0"/>
              </a:spcAft>
              <a:buNone/>
            </a:pPr>
            <a:r>
              <a:rPr b="1" lang="en-US">
                <a:solidFill>
                  <a:srgbClr val="00008B"/>
                </a:solidFill>
                <a:highlight>
                  <a:srgbClr val="FFFFFF"/>
                </a:highlight>
                <a:uFill>
                  <a:noFill/>
                </a:uFill>
                <a:latin typeface="Arial"/>
                <a:ea typeface="Arial"/>
                <a:cs typeface="Arial"/>
                <a:sym typeface="Arial"/>
                <a:hlinkClick r:id="rId6">
                  <a:extLst>
                    <a:ext uri="{A12FA001-AC4F-418D-AE19-62706E023703}">
                      <ahyp:hlinkClr val="tx"/>
                    </a:ext>
                  </a:extLst>
                </a:hlinkClick>
              </a:rPr>
              <a:t>TerraME</a:t>
            </a:r>
            <a:r>
              <a:rPr lang="en-US">
                <a:solidFill>
                  <a:srgbClr val="545454"/>
                </a:solidFill>
                <a:highlight>
                  <a:srgbClr val="FFFFFF"/>
                </a:highlight>
                <a:latin typeface="Arial"/>
                <a:ea typeface="Arial"/>
                <a:cs typeface="Arial"/>
                <a:sym typeface="Arial"/>
              </a:rPr>
              <a:t>. is a programming environment for spatial dynamical modelling. It supports cellular automata, agent-based models, and network models running in 2D cell spaces. TerraME provides an interface to TerraLib geographical database, allowing models direct access to geospatial data. Its modelling language has in-built functions that makes it easier to develop multi-scale and multi-paradigm models for environmental applications.</a:t>
            </a:r>
            <a:endParaRPr>
              <a:solidFill>
                <a:srgbClr val="545454"/>
              </a:solidFill>
              <a:highlight>
                <a:srgbClr val="FFFFFF"/>
              </a:highlight>
              <a:latin typeface="Arial"/>
              <a:ea typeface="Arial"/>
              <a:cs typeface="Arial"/>
              <a:sym typeface="Arial"/>
            </a:endParaRPr>
          </a:p>
          <a:p>
            <a:pPr indent="0" lvl="0" marL="0" rtl="0" algn="l">
              <a:spcBef>
                <a:spcPts val="110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cd40d88f51_0_1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Mesa</a:t>
            </a:r>
            <a:endParaRPr/>
          </a:p>
        </p:txBody>
      </p:sp>
      <p:pic>
        <p:nvPicPr>
          <p:cNvPr id="252" name="Google Shape;252;gcd40d88f51_0_18"/>
          <p:cNvPicPr preferRelativeResize="0"/>
          <p:nvPr/>
        </p:nvPicPr>
        <p:blipFill>
          <a:blip r:embed="rId3">
            <a:alphaModFix/>
          </a:blip>
          <a:stretch>
            <a:fillRect/>
          </a:stretch>
        </p:blipFill>
        <p:spPr>
          <a:xfrm>
            <a:off x="824675" y="1521702"/>
            <a:ext cx="7720524" cy="4304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d0d3342532_0_32"/>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- 1</a:t>
            </a:r>
            <a:endParaRPr/>
          </a:p>
          <a:p>
            <a:pPr indent="0" lvl="0" marL="0" rtl="0" algn="l">
              <a:spcBef>
                <a:spcPts val="0"/>
              </a:spcBef>
              <a:spcAft>
                <a:spcPts val="0"/>
              </a:spcAft>
              <a:buClr>
                <a:schemeClr val="accent1"/>
              </a:buClr>
              <a:buSzPts val="3600"/>
              <a:buFont typeface="Trebuchet MS"/>
              <a:buNone/>
            </a:pPr>
            <a:r>
              <a:t/>
            </a:r>
            <a:endParaRPr/>
          </a:p>
        </p:txBody>
      </p:sp>
      <p:sp>
        <p:nvSpPr>
          <p:cNvPr id="258" name="Google Shape;258;gd0d3342532_0_32"/>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Setting up the IDE - Anaconda Navigator</a:t>
            </a:r>
            <a:endParaRPr/>
          </a:p>
          <a:p>
            <a:pPr indent="0" lvl="0" marL="0" rtl="0" algn="l">
              <a:spcBef>
                <a:spcPts val="1000"/>
              </a:spcBef>
              <a:spcAft>
                <a:spcPts val="0"/>
              </a:spcAft>
              <a:buSzPts val="1440"/>
              <a:buNone/>
            </a:pPr>
            <a:r>
              <a:rPr lang="en-US"/>
              <a:t>Installing Mesa and other libraries</a:t>
            </a:r>
            <a:endParaRPr/>
          </a:p>
          <a:p>
            <a:pPr indent="0" lvl="0" marL="0" rtl="0" algn="l">
              <a:spcBef>
                <a:spcPts val="1000"/>
              </a:spcBef>
              <a:spcAft>
                <a:spcPts val="0"/>
              </a:spcAft>
              <a:buSzPts val="1440"/>
              <a:buNone/>
            </a:pPr>
            <a:r>
              <a:rPr lang="en-US"/>
              <a:t>Working on Jupyter Notebook</a:t>
            </a:r>
            <a:br>
              <a:rPr lang="en-US"/>
            </a:br>
            <a:endParaRPr/>
          </a:p>
        </p:txBody>
      </p:sp>
      <p:sp>
        <p:nvSpPr>
          <p:cNvPr id="259" name="Google Shape;259;gd0d3342532_0_32"/>
          <p:cNvSpPr txBox="1"/>
          <p:nvPr/>
        </p:nvSpPr>
        <p:spPr>
          <a:xfrm>
            <a:off x="1890125" y="4081350"/>
            <a:ext cx="5536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600">
                <a:latin typeface="Trebuchet MS"/>
                <a:ea typeface="Trebuchet MS"/>
                <a:cs typeface="Trebuchet MS"/>
                <a:sym typeface="Trebuchet MS"/>
              </a:rPr>
              <a:t>HANDSON TIME!</a:t>
            </a:r>
            <a:endParaRPr sz="3600">
              <a:latin typeface="Trebuchet MS"/>
              <a:ea typeface="Trebuchet MS"/>
              <a:cs typeface="Trebuchet MS"/>
              <a:sym typeface="Trebuchet M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Introduction</a:t>
            </a:r>
            <a:endParaRPr/>
          </a:p>
        </p:txBody>
      </p:sp>
      <p:sp>
        <p:nvSpPr>
          <p:cNvPr id="149" name="Google Shape;149;p3"/>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Autofit/>
          </a:bodyPr>
          <a:lstStyle/>
          <a:p>
            <a:pPr indent="-365760" lvl="0" marL="342900" rtl="0" algn="l">
              <a:spcBef>
                <a:spcPts val="0"/>
              </a:spcBef>
              <a:spcAft>
                <a:spcPts val="0"/>
              </a:spcAft>
              <a:buSzPts val="1800"/>
              <a:buFont typeface="Trebuchet MS"/>
              <a:buChar char="►"/>
            </a:pPr>
            <a:r>
              <a:rPr lang="en-US">
                <a:solidFill>
                  <a:srgbClr val="3F3F3F"/>
                </a:solidFill>
              </a:rPr>
              <a:t>This course gives you an introduction to Mesa as a simulation tool in Python programming language.This tool can be used in modeling methods for a wide range of natural phenomena.</a:t>
            </a:r>
            <a:endParaRPr>
              <a:solidFill>
                <a:srgbClr val="3F3F3F"/>
              </a:solidFill>
            </a:endParaRPr>
          </a:p>
          <a:p>
            <a:pPr indent="-365760" lvl="0" marL="342900" rtl="0" algn="l">
              <a:spcBef>
                <a:spcPts val="0"/>
              </a:spcBef>
              <a:spcAft>
                <a:spcPts val="0"/>
              </a:spcAft>
              <a:buSzPts val="1800"/>
              <a:buFont typeface="Trebuchet MS"/>
              <a:buChar char="►"/>
            </a:pPr>
            <a:r>
              <a:rPr lang="en-US">
                <a:solidFill>
                  <a:srgbClr val="3F3F3F"/>
                </a:solidFill>
              </a:rPr>
              <a:t>This course does not intend to go deeply into any numerical method or process and does not provide any recipe for the resolution of a particular problem.</a:t>
            </a:r>
            <a:endParaRPr>
              <a:solidFill>
                <a:srgbClr val="3F3F3F"/>
              </a:solidFill>
            </a:endParaRPr>
          </a:p>
          <a:p>
            <a:pPr indent="-365760" lvl="0" marL="342900" rtl="0" algn="l">
              <a:spcBef>
                <a:spcPts val="0"/>
              </a:spcBef>
              <a:spcAft>
                <a:spcPts val="0"/>
              </a:spcAft>
              <a:buSzPts val="1800"/>
              <a:buFont typeface="Trebuchet MS"/>
              <a:buChar char="►"/>
            </a:pPr>
            <a:r>
              <a:rPr lang="en-US">
                <a:solidFill>
                  <a:srgbClr val="3F3F3F"/>
                </a:solidFill>
              </a:rPr>
              <a:t>The assignments of this course will be made as practical as possible in order to allow you to actually create from scratch short programs that will solve simple problems.</a:t>
            </a:r>
            <a:endParaRPr>
              <a:solidFill>
                <a:srgbClr val="3F3F3F"/>
              </a:solidFill>
            </a:endParaRPr>
          </a:p>
          <a:p>
            <a:pPr indent="-365760" lvl="0" marL="342900" rtl="0" algn="l">
              <a:spcBef>
                <a:spcPts val="0"/>
              </a:spcBef>
              <a:spcAft>
                <a:spcPts val="0"/>
              </a:spcAft>
              <a:buSzPts val="1800"/>
              <a:buFont typeface="Trebuchet MS"/>
              <a:buChar char="►"/>
            </a:pPr>
            <a:r>
              <a:rPr lang="en-US">
                <a:solidFill>
                  <a:srgbClr val="3F3F3F"/>
                </a:solidFill>
              </a:rPr>
              <a:t>Although programming will be used extensively in this course, any advanced programming experience in order to complete it is not required.</a:t>
            </a:r>
            <a:endParaRPr>
              <a:solidFill>
                <a:srgbClr val="3F3F3F"/>
              </a:solidFill>
            </a:endParaRPr>
          </a:p>
          <a:p>
            <a:pPr indent="0" lvl="0" marL="342900" rtl="0" algn="l">
              <a:spcBef>
                <a:spcPts val="0"/>
              </a:spcBef>
              <a:spcAft>
                <a:spcPts val="0"/>
              </a:spcAft>
              <a:buNone/>
            </a:pPr>
            <a:r>
              <a:t/>
            </a:r>
            <a:endParaRPr>
              <a:solidFill>
                <a:srgbClr val="3F3F3F"/>
              </a:solidFill>
            </a:endParaRPr>
          </a:p>
          <a:p>
            <a:pPr indent="0" lvl="0" marL="0" rtl="0" algn="l">
              <a:spcBef>
                <a:spcPts val="1000"/>
              </a:spcBef>
              <a:spcAft>
                <a:spcPts val="0"/>
              </a:spcAft>
              <a:buSzPts val="1440"/>
              <a:buNone/>
            </a:pPr>
            <a:br>
              <a:rPr lang="en-US">
                <a:solidFill>
                  <a:srgbClr val="3F3F3F"/>
                </a:solidFill>
              </a:rPr>
            </a:br>
            <a:endParaRPr>
              <a:solidFill>
                <a:srgbClr val="3F3F3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d422bde1df_0_2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Agent Based Modeling and Object-Oriented Programming</a:t>
            </a:r>
            <a:endParaRPr/>
          </a:p>
        </p:txBody>
      </p:sp>
      <p:sp>
        <p:nvSpPr>
          <p:cNvPr id="265" name="Google Shape;265;gd422bde1df_0_20"/>
          <p:cNvSpPr/>
          <p:nvPr/>
        </p:nvSpPr>
        <p:spPr>
          <a:xfrm>
            <a:off x="1225825" y="3851400"/>
            <a:ext cx="927600" cy="84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Class</a:t>
            </a:r>
            <a:endParaRPr/>
          </a:p>
        </p:txBody>
      </p:sp>
      <p:sp>
        <p:nvSpPr>
          <p:cNvPr id="266" name="Google Shape;266;gd422bde1df_0_20"/>
          <p:cNvSpPr/>
          <p:nvPr/>
        </p:nvSpPr>
        <p:spPr>
          <a:xfrm>
            <a:off x="3266650" y="3006600"/>
            <a:ext cx="927600" cy="84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Agent class</a:t>
            </a:r>
            <a:endParaRPr/>
          </a:p>
        </p:txBody>
      </p:sp>
      <p:sp>
        <p:nvSpPr>
          <p:cNvPr id="267" name="Google Shape;267;gd422bde1df_0_20"/>
          <p:cNvSpPr/>
          <p:nvPr/>
        </p:nvSpPr>
        <p:spPr>
          <a:xfrm>
            <a:off x="3266625" y="4844100"/>
            <a:ext cx="927600" cy="84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Model class</a:t>
            </a:r>
            <a:endParaRPr/>
          </a:p>
        </p:txBody>
      </p:sp>
      <p:sp>
        <p:nvSpPr>
          <p:cNvPr id="268" name="Google Shape;268;gd422bde1df_0_20"/>
          <p:cNvSpPr/>
          <p:nvPr/>
        </p:nvSpPr>
        <p:spPr>
          <a:xfrm>
            <a:off x="5307475" y="2303725"/>
            <a:ext cx="927600" cy="84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Agent attributes</a:t>
            </a:r>
            <a:endParaRPr/>
          </a:p>
        </p:txBody>
      </p:sp>
      <p:sp>
        <p:nvSpPr>
          <p:cNvPr id="269" name="Google Shape;269;gd422bde1df_0_20"/>
          <p:cNvSpPr/>
          <p:nvPr/>
        </p:nvSpPr>
        <p:spPr>
          <a:xfrm>
            <a:off x="5307475" y="3316325"/>
            <a:ext cx="927600" cy="84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Agent methods</a:t>
            </a:r>
            <a:endParaRPr/>
          </a:p>
        </p:txBody>
      </p:sp>
      <p:sp>
        <p:nvSpPr>
          <p:cNvPr id="270" name="Google Shape;270;gd422bde1df_0_20"/>
          <p:cNvSpPr/>
          <p:nvPr/>
        </p:nvSpPr>
        <p:spPr>
          <a:xfrm>
            <a:off x="5307475" y="4328925"/>
            <a:ext cx="927600" cy="84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Model</a:t>
            </a:r>
            <a:r>
              <a:rPr lang="en-US"/>
              <a:t> attributes</a:t>
            </a:r>
            <a:endParaRPr/>
          </a:p>
        </p:txBody>
      </p:sp>
      <p:sp>
        <p:nvSpPr>
          <p:cNvPr id="271" name="Google Shape;271;gd422bde1df_0_20"/>
          <p:cNvSpPr/>
          <p:nvPr/>
        </p:nvSpPr>
        <p:spPr>
          <a:xfrm>
            <a:off x="5307475" y="5341525"/>
            <a:ext cx="927600" cy="84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Model methods</a:t>
            </a:r>
            <a:endParaRPr/>
          </a:p>
        </p:txBody>
      </p:sp>
      <p:sp>
        <p:nvSpPr>
          <p:cNvPr id="272" name="Google Shape;272;gd422bde1df_0_20"/>
          <p:cNvSpPr/>
          <p:nvPr/>
        </p:nvSpPr>
        <p:spPr>
          <a:xfrm>
            <a:off x="4687950" y="2286000"/>
            <a:ext cx="2103786" cy="1875150"/>
          </a:xfrm>
          <a:prstGeom prst="flowChartTerminator">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gd422bde1df_0_20"/>
          <p:cNvSpPr/>
          <p:nvPr/>
        </p:nvSpPr>
        <p:spPr>
          <a:xfrm>
            <a:off x="4790650" y="4328925"/>
            <a:ext cx="2103786" cy="1875150"/>
          </a:xfrm>
          <a:prstGeom prst="flowChartTerminator">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4" name="Google Shape;274;gd422bde1df_0_20"/>
          <p:cNvCxnSpPr>
            <a:stCxn id="266" idx="3"/>
          </p:cNvCxnSpPr>
          <p:nvPr/>
        </p:nvCxnSpPr>
        <p:spPr>
          <a:xfrm flipH="1" rot="10800000">
            <a:off x="4194250" y="2567700"/>
            <a:ext cx="1073400" cy="861300"/>
          </a:xfrm>
          <a:prstGeom prst="straightConnector1">
            <a:avLst/>
          </a:prstGeom>
          <a:noFill/>
          <a:ln cap="flat" cmpd="sng" w="9525">
            <a:solidFill>
              <a:schemeClr val="dk2"/>
            </a:solidFill>
            <a:prstDash val="solid"/>
            <a:round/>
            <a:headEnd len="med" w="med" type="none"/>
            <a:tailEnd len="med" w="med" type="triangle"/>
          </a:ln>
        </p:spPr>
      </p:cxnSp>
      <p:cxnSp>
        <p:nvCxnSpPr>
          <p:cNvPr id="275" name="Google Shape;275;gd422bde1df_0_20"/>
          <p:cNvCxnSpPr>
            <a:stCxn id="266" idx="3"/>
          </p:cNvCxnSpPr>
          <p:nvPr/>
        </p:nvCxnSpPr>
        <p:spPr>
          <a:xfrm>
            <a:off x="4194250" y="3429000"/>
            <a:ext cx="1073400" cy="397500"/>
          </a:xfrm>
          <a:prstGeom prst="straightConnector1">
            <a:avLst/>
          </a:prstGeom>
          <a:noFill/>
          <a:ln cap="flat" cmpd="sng" w="9525">
            <a:solidFill>
              <a:schemeClr val="dk2"/>
            </a:solidFill>
            <a:prstDash val="solid"/>
            <a:round/>
            <a:headEnd len="med" w="med" type="none"/>
            <a:tailEnd len="med" w="med" type="triangle"/>
          </a:ln>
        </p:spPr>
      </p:cxnSp>
      <p:cxnSp>
        <p:nvCxnSpPr>
          <p:cNvPr id="276" name="Google Shape;276;gd422bde1df_0_20"/>
          <p:cNvCxnSpPr>
            <a:stCxn id="267" idx="3"/>
          </p:cNvCxnSpPr>
          <p:nvPr/>
        </p:nvCxnSpPr>
        <p:spPr>
          <a:xfrm flipH="1" rot="10800000">
            <a:off x="4194225" y="4516800"/>
            <a:ext cx="1093200" cy="749700"/>
          </a:xfrm>
          <a:prstGeom prst="straightConnector1">
            <a:avLst/>
          </a:prstGeom>
          <a:noFill/>
          <a:ln cap="flat" cmpd="sng" w="9525">
            <a:solidFill>
              <a:schemeClr val="dk2"/>
            </a:solidFill>
            <a:prstDash val="solid"/>
            <a:round/>
            <a:headEnd len="med" w="med" type="none"/>
            <a:tailEnd len="med" w="med" type="triangle"/>
          </a:ln>
        </p:spPr>
      </p:cxnSp>
      <p:cxnSp>
        <p:nvCxnSpPr>
          <p:cNvPr id="277" name="Google Shape;277;gd422bde1df_0_20"/>
          <p:cNvCxnSpPr>
            <a:stCxn id="267" idx="3"/>
          </p:cNvCxnSpPr>
          <p:nvPr/>
        </p:nvCxnSpPr>
        <p:spPr>
          <a:xfrm>
            <a:off x="4194225" y="5266500"/>
            <a:ext cx="1073400" cy="548100"/>
          </a:xfrm>
          <a:prstGeom prst="straightConnector1">
            <a:avLst/>
          </a:prstGeom>
          <a:noFill/>
          <a:ln cap="flat" cmpd="sng" w="9525">
            <a:solidFill>
              <a:schemeClr val="dk2"/>
            </a:solidFill>
            <a:prstDash val="solid"/>
            <a:round/>
            <a:headEnd len="med" w="med" type="none"/>
            <a:tailEnd len="med" w="med" type="triangle"/>
          </a:ln>
        </p:spPr>
      </p:cxnSp>
      <p:cxnSp>
        <p:nvCxnSpPr>
          <p:cNvPr id="278" name="Google Shape;278;gd422bde1df_0_20"/>
          <p:cNvCxnSpPr>
            <a:stCxn id="265" idx="3"/>
            <a:endCxn id="266" idx="1"/>
          </p:cNvCxnSpPr>
          <p:nvPr/>
        </p:nvCxnSpPr>
        <p:spPr>
          <a:xfrm flipH="1" rot="10800000">
            <a:off x="2153425" y="3429000"/>
            <a:ext cx="1113300" cy="844800"/>
          </a:xfrm>
          <a:prstGeom prst="straightConnector1">
            <a:avLst/>
          </a:prstGeom>
          <a:noFill/>
          <a:ln cap="flat" cmpd="sng" w="9525">
            <a:solidFill>
              <a:schemeClr val="dk2"/>
            </a:solidFill>
            <a:prstDash val="solid"/>
            <a:round/>
            <a:headEnd len="med" w="med" type="none"/>
            <a:tailEnd len="med" w="med" type="none"/>
          </a:ln>
        </p:spPr>
      </p:cxnSp>
      <p:cxnSp>
        <p:nvCxnSpPr>
          <p:cNvPr id="279" name="Google Shape;279;gd422bde1df_0_20"/>
          <p:cNvCxnSpPr>
            <a:stCxn id="265" idx="3"/>
            <a:endCxn id="267" idx="1"/>
          </p:cNvCxnSpPr>
          <p:nvPr/>
        </p:nvCxnSpPr>
        <p:spPr>
          <a:xfrm>
            <a:off x="2153425" y="4273800"/>
            <a:ext cx="1113300" cy="992700"/>
          </a:xfrm>
          <a:prstGeom prst="straightConnector1">
            <a:avLst/>
          </a:prstGeom>
          <a:noFill/>
          <a:ln cap="flat" cmpd="sng" w="9525">
            <a:solidFill>
              <a:schemeClr val="dk2"/>
            </a:solidFill>
            <a:prstDash val="solid"/>
            <a:round/>
            <a:headEnd len="med" w="med" type="none"/>
            <a:tailEnd len="med" w="med" type="none"/>
          </a:ln>
        </p:spPr>
      </p:cxnSp>
      <p:cxnSp>
        <p:nvCxnSpPr>
          <p:cNvPr id="280" name="Google Shape;280;gd422bde1df_0_20"/>
          <p:cNvCxnSpPr/>
          <p:nvPr/>
        </p:nvCxnSpPr>
        <p:spPr>
          <a:xfrm>
            <a:off x="6692350" y="2419850"/>
            <a:ext cx="1225800" cy="0"/>
          </a:xfrm>
          <a:prstGeom prst="straightConnector1">
            <a:avLst/>
          </a:prstGeom>
          <a:noFill/>
          <a:ln cap="flat" cmpd="sng" w="9525">
            <a:solidFill>
              <a:schemeClr val="dk2"/>
            </a:solidFill>
            <a:prstDash val="solid"/>
            <a:round/>
            <a:headEnd len="med" w="med" type="none"/>
            <a:tailEnd len="med" w="med" type="none"/>
          </a:ln>
        </p:spPr>
      </p:cxnSp>
      <p:sp>
        <p:nvSpPr>
          <p:cNvPr id="281" name="Google Shape;281;gd422bde1df_0_20"/>
          <p:cNvSpPr txBox="1"/>
          <p:nvPr/>
        </p:nvSpPr>
        <p:spPr>
          <a:xfrm>
            <a:off x="8001000" y="2219750"/>
            <a:ext cx="164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rebuchet MS"/>
                <a:ea typeface="Trebuchet MS"/>
                <a:cs typeface="Trebuchet MS"/>
                <a:sym typeface="Trebuchet MS"/>
              </a:rPr>
              <a:t>Agent Instance 1</a:t>
            </a:r>
            <a:endParaRPr>
              <a:latin typeface="Trebuchet MS"/>
              <a:ea typeface="Trebuchet MS"/>
              <a:cs typeface="Trebuchet MS"/>
              <a:sym typeface="Trebuchet MS"/>
            </a:endParaRPr>
          </a:p>
        </p:txBody>
      </p:sp>
      <p:cxnSp>
        <p:nvCxnSpPr>
          <p:cNvPr id="282" name="Google Shape;282;gd422bde1df_0_20"/>
          <p:cNvCxnSpPr/>
          <p:nvPr/>
        </p:nvCxnSpPr>
        <p:spPr>
          <a:xfrm>
            <a:off x="6692350" y="2572250"/>
            <a:ext cx="1225800" cy="0"/>
          </a:xfrm>
          <a:prstGeom prst="straightConnector1">
            <a:avLst/>
          </a:prstGeom>
          <a:noFill/>
          <a:ln cap="flat" cmpd="sng" w="9525">
            <a:solidFill>
              <a:schemeClr val="dk2"/>
            </a:solidFill>
            <a:prstDash val="solid"/>
            <a:round/>
            <a:headEnd len="med" w="med" type="none"/>
            <a:tailEnd len="med" w="med" type="none"/>
          </a:ln>
        </p:spPr>
      </p:cxnSp>
      <p:cxnSp>
        <p:nvCxnSpPr>
          <p:cNvPr id="283" name="Google Shape;283;gd422bde1df_0_20"/>
          <p:cNvCxnSpPr/>
          <p:nvPr/>
        </p:nvCxnSpPr>
        <p:spPr>
          <a:xfrm>
            <a:off x="6791725" y="2726125"/>
            <a:ext cx="1225800" cy="0"/>
          </a:xfrm>
          <a:prstGeom prst="straightConnector1">
            <a:avLst/>
          </a:prstGeom>
          <a:noFill/>
          <a:ln cap="flat" cmpd="sng" w="9525">
            <a:solidFill>
              <a:schemeClr val="dk2"/>
            </a:solidFill>
            <a:prstDash val="solid"/>
            <a:round/>
            <a:headEnd len="med" w="med" type="none"/>
            <a:tailEnd len="med" w="med" type="none"/>
          </a:ln>
        </p:spPr>
      </p:cxnSp>
      <p:cxnSp>
        <p:nvCxnSpPr>
          <p:cNvPr id="284" name="Google Shape;284;gd422bde1df_0_20"/>
          <p:cNvCxnSpPr/>
          <p:nvPr/>
        </p:nvCxnSpPr>
        <p:spPr>
          <a:xfrm>
            <a:off x="6791725" y="2877050"/>
            <a:ext cx="1225800" cy="0"/>
          </a:xfrm>
          <a:prstGeom prst="straightConnector1">
            <a:avLst/>
          </a:prstGeom>
          <a:noFill/>
          <a:ln cap="flat" cmpd="sng" w="9525">
            <a:solidFill>
              <a:schemeClr val="dk2"/>
            </a:solidFill>
            <a:prstDash val="solid"/>
            <a:round/>
            <a:headEnd len="med" w="med" type="none"/>
            <a:tailEnd len="med" w="med" type="none"/>
          </a:ln>
        </p:spPr>
      </p:cxnSp>
      <p:cxnSp>
        <p:nvCxnSpPr>
          <p:cNvPr id="285" name="Google Shape;285;gd422bde1df_0_20"/>
          <p:cNvCxnSpPr/>
          <p:nvPr/>
        </p:nvCxnSpPr>
        <p:spPr>
          <a:xfrm>
            <a:off x="6791725" y="2998350"/>
            <a:ext cx="1225800" cy="0"/>
          </a:xfrm>
          <a:prstGeom prst="straightConnector1">
            <a:avLst/>
          </a:prstGeom>
          <a:noFill/>
          <a:ln cap="flat" cmpd="sng" w="9525">
            <a:solidFill>
              <a:schemeClr val="dk2"/>
            </a:solidFill>
            <a:prstDash val="solid"/>
            <a:round/>
            <a:headEnd len="med" w="med" type="none"/>
            <a:tailEnd len="med" w="med" type="none"/>
          </a:ln>
        </p:spPr>
      </p:cxnSp>
      <p:cxnSp>
        <p:nvCxnSpPr>
          <p:cNvPr id="286" name="Google Shape;286;gd422bde1df_0_20"/>
          <p:cNvCxnSpPr/>
          <p:nvPr/>
        </p:nvCxnSpPr>
        <p:spPr>
          <a:xfrm>
            <a:off x="6791725" y="3148525"/>
            <a:ext cx="1225800" cy="0"/>
          </a:xfrm>
          <a:prstGeom prst="straightConnector1">
            <a:avLst/>
          </a:prstGeom>
          <a:noFill/>
          <a:ln cap="flat" cmpd="sng" w="9525">
            <a:solidFill>
              <a:schemeClr val="dk2"/>
            </a:solidFill>
            <a:prstDash val="solid"/>
            <a:round/>
            <a:headEnd len="med" w="med" type="none"/>
            <a:tailEnd len="med" w="med" type="none"/>
          </a:ln>
        </p:spPr>
      </p:cxnSp>
      <p:cxnSp>
        <p:nvCxnSpPr>
          <p:cNvPr id="287" name="Google Shape;287;gd422bde1df_0_20"/>
          <p:cNvCxnSpPr/>
          <p:nvPr/>
        </p:nvCxnSpPr>
        <p:spPr>
          <a:xfrm>
            <a:off x="6791725" y="3300925"/>
            <a:ext cx="1225800" cy="0"/>
          </a:xfrm>
          <a:prstGeom prst="straightConnector1">
            <a:avLst/>
          </a:prstGeom>
          <a:noFill/>
          <a:ln cap="flat" cmpd="sng" w="9525">
            <a:solidFill>
              <a:schemeClr val="dk2"/>
            </a:solidFill>
            <a:prstDash val="solid"/>
            <a:round/>
            <a:headEnd len="med" w="med" type="none"/>
            <a:tailEnd len="med" w="med" type="none"/>
          </a:ln>
        </p:spPr>
      </p:cxnSp>
      <p:cxnSp>
        <p:nvCxnSpPr>
          <p:cNvPr id="288" name="Google Shape;288;gd422bde1df_0_20"/>
          <p:cNvCxnSpPr/>
          <p:nvPr/>
        </p:nvCxnSpPr>
        <p:spPr>
          <a:xfrm>
            <a:off x="6791725" y="3453325"/>
            <a:ext cx="1225800" cy="0"/>
          </a:xfrm>
          <a:prstGeom prst="straightConnector1">
            <a:avLst/>
          </a:prstGeom>
          <a:noFill/>
          <a:ln cap="flat" cmpd="sng" w="9525">
            <a:solidFill>
              <a:schemeClr val="dk2"/>
            </a:solidFill>
            <a:prstDash val="solid"/>
            <a:round/>
            <a:headEnd len="med" w="med" type="none"/>
            <a:tailEnd len="med" w="med" type="none"/>
          </a:ln>
        </p:spPr>
      </p:cxnSp>
      <p:cxnSp>
        <p:nvCxnSpPr>
          <p:cNvPr id="289" name="Google Shape;289;gd422bde1df_0_20"/>
          <p:cNvCxnSpPr/>
          <p:nvPr/>
        </p:nvCxnSpPr>
        <p:spPr>
          <a:xfrm>
            <a:off x="6791725" y="3627750"/>
            <a:ext cx="1225800" cy="0"/>
          </a:xfrm>
          <a:prstGeom prst="straightConnector1">
            <a:avLst/>
          </a:prstGeom>
          <a:noFill/>
          <a:ln cap="flat" cmpd="sng" w="9525">
            <a:solidFill>
              <a:schemeClr val="dk2"/>
            </a:solidFill>
            <a:prstDash val="solid"/>
            <a:round/>
            <a:headEnd len="med" w="med" type="none"/>
            <a:tailEnd len="med" w="med" type="none"/>
          </a:ln>
        </p:spPr>
      </p:cxnSp>
      <p:sp>
        <p:nvSpPr>
          <p:cNvPr id="290" name="Google Shape;290;gd422bde1df_0_20"/>
          <p:cNvSpPr txBox="1"/>
          <p:nvPr/>
        </p:nvSpPr>
        <p:spPr>
          <a:xfrm>
            <a:off x="8083825" y="2408413"/>
            <a:ext cx="164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rebuchet MS"/>
                <a:ea typeface="Trebuchet MS"/>
                <a:cs typeface="Trebuchet MS"/>
                <a:sym typeface="Trebuchet MS"/>
              </a:rPr>
              <a:t>Agent Instance 2</a:t>
            </a:r>
            <a:endParaRPr>
              <a:latin typeface="Trebuchet MS"/>
              <a:ea typeface="Trebuchet MS"/>
              <a:cs typeface="Trebuchet MS"/>
              <a:sym typeface="Trebuchet MS"/>
            </a:endParaRPr>
          </a:p>
        </p:txBody>
      </p:sp>
      <p:sp>
        <p:nvSpPr>
          <p:cNvPr id="291" name="Google Shape;291;gd422bde1df_0_20"/>
          <p:cNvSpPr txBox="1"/>
          <p:nvPr/>
        </p:nvSpPr>
        <p:spPr>
          <a:xfrm>
            <a:off x="8083825" y="2568013"/>
            <a:ext cx="164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rebuchet MS"/>
                <a:ea typeface="Trebuchet MS"/>
                <a:cs typeface="Trebuchet MS"/>
                <a:sym typeface="Trebuchet MS"/>
              </a:rPr>
              <a:t>Agent Instance 3</a:t>
            </a:r>
            <a:endParaRPr>
              <a:latin typeface="Trebuchet MS"/>
              <a:ea typeface="Trebuchet MS"/>
              <a:cs typeface="Trebuchet MS"/>
              <a:sym typeface="Trebuchet MS"/>
            </a:endParaRPr>
          </a:p>
        </p:txBody>
      </p:sp>
      <p:sp>
        <p:nvSpPr>
          <p:cNvPr id="292" name="Google Shape;292;gd422bde1df_0_20"/>
          <p:cNvSpPr txBox="1"/>
          <p:nvPr/>
        </p:nvSpPr>
        <p:spPr>
          <a:xfrm>
            <a:off x="8083825" y="2753138"/>
            <a:ext cx="164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rebuchet MS"/>
                <a:ea typeface="Trebuchet MS"/>
                <a:cs typeface="Trebuchet MS"/>
                <a:sym typeface="Trebuchet MS"/>
              </a:rPr>
              <a:t>Agent Instance 4</a:t>
            </a:r>
            <a:endParaRPr>
              <a:latin typeface="Trebuchet MS"/>
              <a:ea typeface="Trebuchet MS"/>
              <a:cs typeface="Trebuchet MS"/>
              <a:sym typeface="Trebuchet MS"/>
            </a:endParaRPr>
          </a:p>
        </p:txBody>
      </p:sp>
      <p:sp>
        <p:nvSpPr>
          <p:cNvPr id="293" name="Google Shape;293;gd422bde1df_0_20"/>
          <p:cNvSpPr txBox="1"/>
          <p:nvPr/>
        </p:nvSpPr>
        <p:spPr>
          <a:xfrm>
            <a:off x="8083825" y="2912738"/>
            <a:ext cx="164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rebuchet MS"/>
                <a:ea typeface="Trebuchet MS"/>
                <a:cs typeface="Trebuchet MS"/>
                <a:sym typeface="Trebuchet MS"/>
              </a:rPr>
              <a:t>Agent Instance 5</a:t>
            </a:r>
            <a:endParaRPr>
              <a:latin typeface="Trebuchet MS"/>
              <a:ea typeface="Trebuchet MS"/>
              <a:cs typeface="Trebuchet MS"/>
              <a:sym typeface="Trebuchet MS"/>
            </a:endParaRPr>
          </a:p>
        </p:txBody>
      </p:sp>
      <p:sp>
        <p:nvSpPr>
          <p:cNvPr id="294" name="Google Shape;294;gd422bde1df_0_20"/>
          <p:cNvSpPr txBox="1"/>
          <p:nvPr/>
        </p:nvSpPr>
        <p:spPr>
          <a:xfrm>
            <a:off x="8001000" y="3605725"/>
            <a:ext cx="164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rebuchet MS"/>
                <a:ea typeface="Trebuchet MS"/>
                <a:cs typeface="Trebuchet MS"/>
                <a:sym typeface="Trebuchet MS"/>
              </a:rPr>
              <a:t>Agent Instance n</a:t>
            </a:r>
            <a:endParaRPr>
              <a:latin typeface="Trebuchet MS"/>
              <a:ea typeface="Trebuchet MS"/>
              <a:cs typeface="Trebuchet MS"/>
              <a:sym typeface="Trebuchet MS"/>
            </a:endParaRPr>
          </a:p>
        </p:txBody>
      </p:sp>
      <p:sp>
        <p:nvSpPr>
          <p:cNvPr id="295" name="Google Shape;295;gd422bde1df_0_20"/>
          <p:cNvSpPr txBox="1"/>
          <p:nvPr/>
        </p:nvSpPr>
        <p:spPr>
          <a:xfrm>
            <a:off x="8017525" y="3417075"/>
            <a:ext cx="202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Trebuchet MS"/>
                <a:ea typeface="Trebuchet MS"/>
                <a:cs typeface="Trebuchet MS"/>
                <a:sym typeface="Trebuchet MS"/>
              </a:rPr>
              <a:t>Agent Instance n-1</a:t>
            </a:r>
            <a:endParaRPr>
              <a:latin typeface="Trebuchet MS"/>
              <a:ea typeface="Trebuchet MS"/>
              <a:cs typeface="Trebuchet MS"/>
              <a:sym typeface="Trebuchet MS"/>
            </a:endParaRPr>
          </a:p>
        </p:txBody>
      </p:sp>
      <p:cxnSp>
        <p:nvCxnSpPr>
          <p:cNvPr id="296" name="Google Shape;296;gd422bde1df_0_20"/>
          <p:cNvCxnSpPr/>
          <p:nvPr/>
        </p:nvCxnSpPr>
        <p:spPr>
          <a:xfrm>
            <a:off x="6692350" y="3805825"/>
            <a:ext cx="1225800" cy="0"/>
          </a:xfrm>
          <a:prstGeom prst="straightConnector1">
            <a:avLst/>
          </a:prstGeom>
          <a:noFill/>
          <a:ln cap="flat" cmpd="sng" w="9525">
            <a:solidFill>
              <a:schemeClr val="dk2"/>
            </a:solidFill>
            <a:prstDash val="solid"/>
            <a:round/>
            <a:headEnd len="med" w="med" type="none"/>
            <a:tailEnd len="med" w="med" type="none"/>
          </a:ln>
        </p:spPr>
      </p:cxnSp>
      <p:cxnSp>
        <p:nvCxnSpPr>
          <p:cNvPr id="297" name="Google Shape;297;gd422bde1df_0_20"/>
          <p:cNvCxnSpPr>
            <a:stCxn id="273" idx="3"/>
          </p:cNvCxnSpPr>
          <p:nvPr/>
        </p:nvCxnSpPr>
        <p:spPr>
          <a:xfrm>
            <a:off x="6894436" y="5266500"/>
            <a:ext cx="891300" cy="1200"/>
          </a:xfrm>
          <a:prstGeom prst="straightConnector1">
            <a:avLst/>
          </a:prstGeom>
          <a:noFill/>
          <a:ln cap="flat" cmpd="sng" w="9525">
            <a:solidFill>
              <a:schemeClr val="dk2"/>
            </a:solidFill>
            <a:prstDash val="solid"/>
            <a:round/>
            <a:headEnd len="med" w="med" type="none"/>
            <a:tailEnd len="med" w="med" type="none"/>
          </a:ln>
        </p:spPr>
      </p:cxnSp>
      <p:sp>
        <p:nvSpPr>
          <p:cNvPr id="298" name="Google Shape;298;gd422bde1df_0_20"/>
          <p:cNvSpPr txBox="1"/>
          <p:nvPr/>
        </p:nvSpPr>
        <p:spPr>
          <a:xfrm>
            <a:off x="7769100" y="4508225"/>
            <a:ext cx="21039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a:solidFill>
                  <a:schemeClr val="dk1"/>
                </a:solidFill>
              </a:rPr>
              <a:t>Most of the time one instance a model is created but at times multiple model instance need to be created to test different environment.</a:t>
            </a:r>
            <a:endParaRPr>
              <a:solidFill>
                <a:schemeClr val="dk1"/>
              </a:solidFill>
            </a:endParaRPr>
          </a:p>
          <a:p>
            <a:pPr indent="0" lvl="0" marL="0" rtl="0" algn="l">
              <a:spcBef>
                <a:spcPts val="0"/>
              </a:spcBef>
              <a:spcAft>
                <a:spcPts val="0"/>
              </a:spcAft>
              <a:buNone/>
            </a:pPr>
            <a:r>
              <a:t/>
            </a:r>
            <a:endParaRPr>
              <a:latin typeface="Trebuchet MS"/>
              <a:ea typeface="Trebuchet MS"/>
              <a:cs typeface="Trebuchet MS"/>
              <a:sym typeface="Trebuchet M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cd40d88f51_0_98"/>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Object Oriented Programming in Python</a:t>
            </a:r>
            <a:endParaRPr/>
          </a:p>
          <a:p>
            <a:pPr indent="0" lvl="0" marL="0" rtl="0" algn="l">
              <a:spcBef>
                <a:spcPts val="0"/>
              </a:spcBef>
              <a:spcAft>
                <a:spcPts val="0"/>
              </a:spcAft>
              <a:buClr>
                <a:schemeClr val="accent1"/>
              </a:buClr>
              <a:buSzPts val="3600"/>
              <a:buFont typeface="Trebuchet MS"/>
              <a:buNone/>
            </a:pPr>
            <a:r>
              <a:rPr lang="en-US" sz="2400"/>
              <a:t>Skip if you know the concept</a:t>
            </a:r>
            <a:endParaRPr sz="2400"/>
          </a:p>
        </p:txBody>
      </p:sp>
      <p:sp>
        <p:nvSpPr>
          <p:cNvPr id="304" name="Google Shape;304;gcd40d88f51_0_98"/>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Introduction: </a:t>
            </a:r>
            <a:r>
              <a:rPr lang="en-US" u="sng">
                <a:solidFill>
                  <a:schemeClr val="hlink"/>
                </a:solidFill>
                <a:hlinkClick r:id="rId3"/>
              </a:rPr>
              <a:t>https://realpython.com/lessons/what-object-oriented-programming-oop/</a:t>
            </a:r>
            <a:endParaRPr/>
          </a:p>
          <a:p>
            <a:pPr indent="0" lvl="0" marL="0" rtl="0" algn="l">
              <a:spcBef>
                <a:spcPts val="1000"/>
              </a:spcBef>
              <a:spcAft>
                <a:spcPts val="0"/>
              </a:spcAft>
              <a:buSzPts val="1440"/>
              <a:buNone/>
            </a:pPr>
            <a:r>
              <a:t/>
            </a:r>
            <a:endParaRPr/>
          </a:p>
        </p:txBody>
      </p:sp>
      <p:pic>
        <p:nvPicPr>
          <p:cNvPr id="305" name="Google Shape;305;gcd40d88f51_0_98"/>
          <p:cNvPicPr preferRelativeResize="0"/>
          <p:nvPr/>
        </p:nvPicPr>
        <p:blipFill>
          <a:blip r:embed="rId4">
            <a:alphaModFix/>
          </a:blip>
          <a:stretch>
            <a:fillRect/>
          </a:stretch>
        </p:blipFill>
        <p:spPr>
          <a:xfrm>
            <a:off x="677320" y="2828725"/>
            <a:ext cx="3899604" cy="3880800"/>
          </a:xfrm>
          <a:prstGeom prst="rect">
            <a:avLst/>
          </a:prstGeom>
          <a:noFill/>
          <a:ln>
            <a:noFill/>
          </a:ln>
        </p:spPr>
      </p:pic>
      <p:pic>
        <p:nvPicPr>
          <p:cNvPr id="306" name="Google Shape;306;gcd40d88f51_0_98"/>
          <p:cNvPicPr preferRelativeResize="0"/>
          <p:nvPr/>
        </p:nvPicPr>
        <p:blipFill>
          <a:blip r:embed="rId5">
            <a:alphaModFix/>
          </a:blip>
          <a:stretch>
            <a:fillRect/>
          </a:stretch>
        </p:blipFill>
        <p:spPr>
          <a:xfrm>
            <a:off x="5027371" y="2828725"/>
            <a:ext cx="3809511" cy="38808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gd422bde1df_0_11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Object Oriented Programming in Python</a:t>
            </a:r>
            <a:endParaRPr/>
          </a:p>
          <a:p>
            <a:pPr indent="0" lvl="0" marL="0" rtl="0" algn="l">
              <a:spcBef>
                <a:spcPts val="0"/>
              </a:spcBef>
              <a:spcAft>
                <a:spcPts val="0"/>
              </a:spcAft>
              <a:buNone/>
            </a:pPr>
            <a:r>
              <a:t/>
            </a:r>
            <a:endParaRPr/>
          </a:p>
        </p:txBody>
      </p:sp>
      <p:sp>
        <p:nvSpPr>
          <p:cNvPr id="312" name="Google Shape;312;gd422bde1df_0_116"/>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Trebuchet MS"/>
              <a:buChar char="►"/>
            </a:pPr>
            <a:r>
              <a:rPr b="1" lang="en-US" u="sng">
                <a:solidFill>
                  <a:srgbClr val="3F3F3F"/>
                </a:solidFill>
              </a:rPr>
              <a:t>Abstraction</a:t>
            </a:r>
            <a:r>
              <a:rPr lang="en-US">
                <a:solidFill>
                  <a:srgbClr val="3F3F3F"/>
                </a:solidFill>
              </a:rPr>
              <a:t> is a feature wherein the user is kept unaware of the basic implementation of a function. The user is able to only see the functionalities while the internal details are kept hidden</a:t>
            </a:r>
            <a:endParaRPr>
              <a:solidFill>
                <a:srgbClr val="3F3F3F"/>
              </a:solidFill>
            </a:endParaRPr>
          </a:p>
          <a:p>
            <a:pPr indent="0" lvl="0" marL="0" rtl="0" algn="l">
              <a:spcBef>
                <a:spcPts val="0"/>
              </a:spcBef>
              <a:spcAft>
                <a:spcPts val="0"/>
              </a:spcAft>
              <a:buNone/>
            </a:pPr>
            <a:r>
              <a:t/>
            </a:r>
            <a:endParaRPr>
              <a:solidFill>
                <a:srgbClr val="3F3F3F"/>
              </a:solidFill>
            </a:endParaRPr>
          </a:p>
          <a:p>
            <a:pPr indent="0" lvl="0" marL="0" rtl="0" algn="l">
              <a:spcBef>
                <a:spcPts val="0"/>
              </a:spcBef>
              <a:spcAft>
                <a:spcPts val="0"/>
              </a:spcAft>
              <a:buNone/>
            </a:pPr>
            <a:r>
              <a:t/>
            </a:r>
            <a:endParaRPr>
              <a:solidFill>
                <a:srgbClr val="3F3F3F"/>
              </a:solidFill>
            </a:endParaRPr>
          </a:p>
          <a:p>
            <a:pPr indent="0" lvl="0" marL="0" rtl="0" algn="l">
              <a:spcBef>
                <a:spcPts val="1000"/>
              </a:spcBef>
              <a:spcAft>
                <a:spcPts val="0"/>
              </a:spcAft>
              <a:buNone/>
            </a:pPr>
            <a:r>
              <a:t/>
            </a:r>
            <a:endParaRPr/>
          </a:p>
        </p:txBody>
      </p:sp>
      <p:sp>
        <p:nvSpPr>
          <p:cNvPr id="313" name="Google Shape;313;gd422bde1df_0_116"/>
          <p:cNvSpPr/>
          <p:nvPr/>
        </p:nvSpPr>
        <p:spPr>
          <a:xfrm>
            <a:off x="3323850" y="3507825"/>
            <a:ext cx="2956200" cy="1320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a:solidFill>
                  <a:schemeClr val="accent2"/>
                </a:solidFill>
                <a:latin typeface="Courier New"/>
                <a:ea typeface="Courier New"/>
                <a:cs typeface="Courier New"/>
                <a:sym typeface="Courier New"/>
              </a:rPr>
              <a:t>from</a:t>
            </a:r>
            <a:r>
              <a:rPr lang="en-US">
                <a:solidFill>
                  <a:srgbClr val="363D50"/>
                </a:solidFill>
                <a:latin typeface="Courier New"/>
                <a:ea typeface="Courier New"/>
                <a:cs typeface="Courier New"/>
                <a:sym typeface="Courier New"/>
              </a:rPr>
              <a:t> mesa </a:t>
            </a:r>
            <a:r>
              <a:rPr b="1" lang="en-US">
                <a:solidFill>
                  <a:schemeClr val="accent2"/>
                </a:solidFill>
                <a:latin typeface="Courier New"/>
                <a:ea typeface="Courier New"/>
                <a:cs typeface="Courier New"/>
                <a:sym typeface="Courier New"/>
              </a:rPr>
              <a:t>import</a:t>
            </a:r>
            <a:r>
              <a:rPr lang="en-US">
                <a:solidFill>
                  <a:srgbClr val="363D50"/>
                </a:solidFill>
                <a:latin typeface="Courier New"/>
                <a:ea typeface="Courier New"/>
                <a:cs typeface="Courier New"/>
                <a:sym typeface="Courier New"/>
              </a:rPr>
              <a:t> Agent</a:t>
            </a:r>
            <a:endParaRPr>
              <a:solidFill>
                <a:srgbClr val="363D50"/>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b="1" lang="en-US">
                <a:solidFill>
                  <a:schemeClr val="accent2"/>
                </a:solidFill>
                <a:latin typeface="Courier New"/>
                <a:ea typeface="Courier New"/>
                <a:cs typeface="Courier New"/>
                <a:sym typeface="Courier New"/>
              </a:rPr>
              <a:t>class</a:t>
            </a:r>
            <a:r>
              <a:rPr lang="en-US">
                <a:solidFill>
                  <a:srgbClr val="363D50"/>
                </a:solidFill>
                <a:latin typeface="Courier New"/>
                <a:ea typeface="Courier New"/>
                <a:cs typeface="Courier New"/>
                <a:sym typeface="Courier New"/>
              </a:rPr>
              <a:t> MyAgent(Agent):</a:t>
            </a:r>
            <a:endParaRPr>
              <a:solidFill>
                <a:srgbClr val="363D50"/>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US">
                <a:solidFill>
                  <a:srgbClr val="363D50"/>
                </a:solidFill>
                <a:latin typeface="Courier New"/>
                <a:ea typeface="Courier New"/>
                <a:cs typeface="Courier New"/>
                <a:sym typeface="Courier New"/>
              </a:rPr>
              <a:t>     #abstract methods</a:t>
            </a:r>
            <a:endParaRPr>
              <a:solidFill>
                <a:srgbClr val="363D50"/>
              </a:solidFill>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d422bde1df_0_123"/>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t>Object Oriented Programming in Python</a:t>
            </a:r>
            <a:endParaRPr/>
          </a:p>
          <a:p>
            <a:pPr indent="0" lvl="0" marL="0" rtl="0" algn="l">
              <a:spcBef>
                <a:spcPts val="0"/>
              </a:spcBef>
              <a:spcAft>
                <a:spcPts val="0"/>
              </a:spcAft>
              <a:buNone/>
            </a:pPr>
            <a:r>
              <a:t/>
            </a:r>
            <a:endParaRPr/>
          </a:p>
        </p:txBody>
      </p:sp>
      <p:sp>
        <p:nvSpPr>
          <p:cNvPr id="319" name="Google Shape;319;gd422bde1df_0_123"/>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Trebuchet MS"/>
              <a:buChar char="►"/>
            </a:pPr>
            <a:r>
              <a:rPr b="1" lang="en-US" u="sng">
                <a:solidFill>
                  <a:srgbClr val="3F3F3F"/>
                </a:solidFill>
              </a:rPr>
              <a:t>Encapsulation</a:t>
            </a:r>
            <a:r>
              <a:rPr lang="en-US">
                <a:solidFill>
                  <a:srgbClr val="3F3F3F"/>
                </a:solidFill>
              </a:rPr>
              <a:t> </a:t>
            </a:r>
            <a:r>
              <a:rPr lang="en-US">
                <a:solidFill>
                  <a:srgbClr val="363D50"/>
                </a:solidFill>
                <a:highlight>
                  <a:srgbClr val="FFFFFF"/>
                </a:highlight>
              </a:rPr>
              <a:t>offers a way for us to access the required variables without providing the program full-fledged access to any of those variables.</a:t>
            </a:r>
            <a:endParaRPr>
              <a:solidFill>
                <a:srgbClr val="3F3F3F"/>
              </a:solidFill>
            </a:endParaRPr>
          </a:p>
          <a:p>
            <a:pPr indent="0" lvl="0" marL="0" rtl="0" algn="l">
              <a:spcBef>
                <a:spcPts val="0"/>
              </a:spcBef>
              <a:spcAft>
                <a:spcPts val="0"/>
              </a:spcAft>
              <a:buClr>
                <a:schemeClr val="dk1"/>
              </a:buClr>
              <a:buSzPts val="1100"/>
              <a:buFont typeface="Arial"/>
              <a:buNone/>
            </a:pPr>
            <a:r>
              <a:t/>
            </a:r>
            <a:endParaRPr>
              <a:solidFill>
                <a:srgbClr val="3F3F3F"/>
              </a:solidFill>
            </a:endParaRPr>
          </a:p>
          <a:p>
            <a:pPr indent="0" lvl="0" marL="0" rtl="0" algn="l">
              <a:spcBef>
                <a:spcPts val="0"/>
              </a:spcBef>
              <a:spcAft>
                <a:spcPts val="0"/>
              </a:spcAft>
              <a:buClr>
                <a:schemeClr val="dk1"/>
              </a:buClr>
              <a:buSzPts val="1100"/>
              <a:buFont typeface="Arial"/>
              <a:buNone/>
            </a:pPr>
            <a:r>
              <a:t/>
            </a:r>
            <a:endParaRPr>
              <a:solidFill>
                <a:srgbClr val="3F3F3F"/>
              </a:solidFill>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None/>
            </a:pPr>
            <a:r>
              <a:t/>
            </a:r>
            <a:endParaRPr/>
          </a:p>
        </p:txBody>
      </p:sp>
      <p:sp>
        <p:nvSpPr>
          <p:cNvPr id="320" name="Google Shape;320;gd422bde1df_0_123"/>
          <p:cNvSpPr/>
          <p:nvPr/>
        </p:nvSpPr>
        <p:spPr>
          <a:xfrm>
            <a:off x="2824625" y="2982300"/>
            <a:ext cx="3862500" cy="357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US" sz="1300">
                <a:solidFill>
                  <a:schemeClr val="accent2"/>
                </a:solidFill>
              </a:rPr>
              <a:t>class</a:t>
            </a:r>
            <a:r>
              <a:rPr lang="en-US" sz="1300">
                <a:solidFill>
                  <a:srgbClr val="363D50"/>
                </a:solidFill>
              </a:rPr>
              <a:t> MyAgent:</a:t>
            </a:r>
            <a:endParaRPr sz="1300">
              <a:solidFill>
                <a:srgbClr val="363D50"/>
              </a:solidFill>
            </a:endParaRPr>
          </a:p>
          <a:p>
            <a:pPr indent="0" lvl="0" marL="0" rtl="0" algn="l">
              <a:spcBef>
                <a:spcPts val="0"/>
              </a:spcBef>
              <a:spcAft>
                <a:spcPts val="0"/>
              </a:spcAft>
              <a:buNone/>
            </a:pPr>
            <a:r>
              <a:rPr lang="en-US" sz="1300">
                <a:solidFill>
                  <a:srgbClr val="363D50"/>
                </a:solidFill>
              </a:rPr>
              <a:t>    </a:t>
            </a:r>
            <a:r>
              <a:rPr b="1" lang="en-US" sz="1300">
                <a:solidFill>
                  <a:schemeClr val="accent2"/>
                </a:solidFill>
              </a:rPr>
              <a:t>def</a:t>
            </a:r>
            <a:r>
              <a:rPr lang="en-US" sz="1300">
                <a:solidFill>
                  <a:srgbClr val="363D50"/>
                </a:solidFill>
              </a:rPr>
              <a:t> </a:t>
            </a:r>
            <a:r>
              <a:rPr lang="en-US" sz="1300">
                <a:solidFill>
                  <a:schemeClr val="accent4"/>
                </a:solidFill>
              </a:rPr>
              <a:t>__init__</a:t>
            </a:r>
            <a:r>
              <a:rPr lang="en-US" sz="1300">
                <a:solidFill>
                  <a:srgbClr val="363D50"/>
                </a:solidFill>
              </a:rPr>
              <a:t>(self, name, age=0):</a:t>
            </a:r>
            <a:endParaRPr sz="1300">
              <a:solidFill>
                <a:srgbClr val="363D50"/>
              </a:solidFill>
            </a:endParaRPr>
          </a:p>
          <a:p>
            <a:pPr indent="0" lvl="0" marL="0" rtl="0" algn="l">
              <a:spcBef>
                <a:spcPts val="0"/>
              </a:spcBef>
              <a:spcAft>
                <a:spcPts val="0"/>
              </a:spcAft>
              <a:buNone/>
            </a:pPr>
            <a:r>
              <a:rPr lang="en-US" sz="1300">
                <a:solidFill>
                  <a:srgbClr val="363D50"/>
                </a:solidFill>
              </a:rPr>
              <a:t>        self.name = name</a:t>
            </a:r>
            <a:endParaRPr sz="1300">
              <a:solidFill>
                <a:srgbClr val="363D50"/>
              </a:solidFill>
            </a:endParaRPr>
          </a:p>
          <a:p>
            <a:pPr indent="0" lvl="0" marL="0" rtl="0" algn="l">
              <a:spcBef>
                <a:spcPts val="0"/>
              </a:spcBef>
              <a:spcAft>
                <a:spcPts val="0"/>
              </a:spcAft>
              <a:buNone/>
            </a:pPr>
            <a:r>
              <a:rPr lang="en-US" sz="1300">
                <a:solidFill>
                  <a:srgbClr val="363D50"/>
                </a:solidFill>
              </a:rPr>
              <a:t>        self.age = age</a:t>
            </a:r>
            <a:endParaRPr sz="1300">
              <a:solidFill>
                <a:srgbClr val="363D50"/>
              </a:solidFill>
            </a:endParaRPr>
          </a:p>
          <a:p>
            <a:pPr indent="0" lvl="0" marL="0" rtl="0" algn="l">
              <a:spcBef>
                <a:spcPts val="0"/>
              </a:spcBef>
              <a:spcAft>
                <a:spcPts val="0"/>
              </a:spcAft>
              <a:buNone/>
            </a:pPr>
            <a:r>
              <a:rPr lang="en-US" sz="1300">
                <a:solidFill>
                  <a:srgbClr val="363D50"/>
                </a:solidFill>
              </a:rPr>
              <a:t> </a:t>
            </a:r>
            <a:endParaRPr sz="1300">
              <a:solidFill>
                <a:srgbClr val="363D50"/>
              </a:solidFill>
            </a:endParaRPr>
          </a:p>
          <a:p>
            <a:pPr indent="0" lvl="0" marL="0" rtl="0" algn="l">
              <a:spcBef>
                <a:spcPts val="0"/>
              </a:spcBef>
              <a:spcAft>
                <a:spcPts val="0"/>
              </a:spcAft>
              <a:buNone/>
            </a:pPr>
            <a:r>
              <a:rPr lang="en-US" sz="1300">
                <a:solidFill>
                  <a:srgbClr val="363D50"/>
                </a:solidFill>
              </a:rPr>
              <a:t>    </a:t>
            </a:r>
            <a:r>
              <a:rPr b="1" lang="en-US" sz="1300">
                <a:solidFill>
                  <a:schemeClr val="accent2"/>
                </a:solidFill>
              </a:rPr>
              <a:t>def</a:t>
            </a:r>
            <a:r>
              <a:rPr lang="en-US" sz="1300">
                <a:solidFill>
                  <a:srgbClr val="363D50"/>
                </a:solidFill>
              </a:rPr>
              <a:t> display(self):</a:t>
            </a:r>
            <a:endParaRPr sz="1300">
              <a:solidFill>
                <a:srgbClr val="363D50"/>
              </a:solidFill>
            </a:endParaRPr>
          </a:p>
          <a:p>
            <a:pPr indent="0" lvl="0" marL="0" rtl="0" algn="l">
              <a:spcBef>
                <a:spcPts val="0"/>
              </a:spcBef>
              <a:spcAft>
                <a:spcPts val="0"/>
              </a:spcAft>
              <a:buNone/>
            </a:pPr>
            <a:r>
              <a:rPr lang="en-US" sz="1300">
                <a:solidFill>
                  <a:srgbClr val="363D50"/>
                </a:solidFill>
              </a:rPr>
              <a:t>        print(self.name)</a:t>
            </a:r>
            <a:endParaRPr sz="1300">
              <a:solidFill>
                <a:srgbClr val="363D50"/>
              </a:solidFill>
            </a:endParaRPr>
          </a:p>
          <a:p>
            <a:pPr indent="0" lvl="0" marL="0" rtl="0" algn="l">
              <a:spcBef>
                <a:spcPts val="0"/>
              </a:spcBef>
              <a:spcAft>
                <a:spcPts val="0"/>
              </a:spcAft>
              <a:buNone/>
            </a:pPr>
            <a:r>
              <a:rPr lang="en-US" sz="1300">
                <a:solidFill>
                  <a:srgbClr val="363D50"/>
                </a:solidFill>
              </a:rPr>
              <a:t>        print(self.age)</a:t>
            </a:r>
            <a:endParaRPr sz="1300">
              <a:solidFill>
                <a:srgbClr val="363D50"/>
              </a:solidFill>
            </a:endParaRPr>
          </a:p>
          <a:p>
            <a:pPr indent="0" lvl="0" marL="0" rtl="0" algn="l">
              <a:spcBef>
                <a:spcPts val="0"/>
              </a:spcBef>
              <a:spcAft>
                <a:spcPts val="0"/>
              </a:spcAft>
              <a:buNone/>
            </a:pPr>
            <a:r>
              <a:rPr lang="en-US" sz="1300">
                <a:solidFill>
                  <a:srgbClr val="363D50"/>
                </a:solidFill>
              </a:rPr>
              <a:t> </a:t>
            </a:r>
            <a:endParaRPr sz="1300">
              <a:solidFill>
                <a:srgbClr val="363D50"/>
              </a:solidFill>
            </a:endParaRPr>
          </a:p>
          <a:p>
            <a:pPr indent="0" lvl="0" marL="0" rtl="0" algn="l">
              <a:spcBef>
                <a:spcPts val="0"/>
              </a:spcBef>
              <a:spcAft>
                <a:spcPts val="0"/>
              </a:spcAft>
              <a:buNone/>
            </a:pPr>
            <a:r>
              <a:rPr lang="en-US" sz="1300">
                <a:solidFill>
                  <a:srgbClr val="363D50"/>
                </a:solidFill>
              </a:rPr>
              <a:t>agent_1 = MyAgent('Dev', 30)</a:t>
            </a:r>
            <a:endParaRPr sz="1300">
              <a:solidFill>
                <a:srgbClr val="363D50"/>
              </a:solidFill>
            </a:endParaRPr>
          </a:p>
          <a:p>
            <a:pPr indent="0" lvl="0" marL="0" rtl="0" algn="l">
              <a:spcBef>
                <a:spcPts val="0"/>
              </a:spcBef>
              <a:spcAft>
                <a:spcPts val="0"/>
              </a:spcAft>
              <a:buNone/>
            </a:pPr>
            <a:r>
              <a:rPr lang="en-US" sz="1300">
                <a:solidFill>
                  <a:srgbClr val="363D50"/>
                </a:solidFill>
              </a:rPr>
              <a:t>#accessing using class method</a:t>
            </a:r>
            <a:endParaRPr sz="1300">
              <a:solidFill>
                <a:srgbClr val="363D50"/>
              </a:solidFill>
            </a:endParaRPr>
          </a:p>
          <a:p>
            <a:pPr indent="0" lvl="0" marL="0" rtl="0" algn="l">
              <a:spcBef>
                <a:spcPts val="0"/>
              </a:spcBef>
              <a:spcAft>
                <a:spcPts val="0"/>
              </a:spcAft>
              <a:buNone/>
            </a:pPr>
            <a:r>
              <a:rPr lang="en-US" sz="1300">
                <a:solidFill>
                  <a:srgbClr val="363D50"/>
                </a:solidFill>
              </a:rPr>
              <a:t>agent_1.display()</a:t>
            </a:r>
            <a:endParaRPr sz="1300">
              <a:solidFill>
                <a:srgbClr val="363D50"/>
              </a:solidFill>
            </a:endParaRPr>
          </a:p>
          <a:p>
            <a:pPr indent="0" lvl="0" marL="0" rtl="0" algn="l">
              <a:spcBef>
                <a:spcPts val="0"/>
              </a:spcBef>
              <a:spcAft>
                <a:spcPts val="0"/>
              </a:spcAft>
              <a:buNone/>
            </a:pPr>
            <a:r>
              <a:rPr lang="en-US" sz="1300">
                <a:solidFill>
                  <a:srgbClr val="363D50"/>
                </a:solidFill>
              </a:rPr>
              <a:t>#accessing directly from outside</a:t>
            </a:r>
            <a:endParaRPr sz="1300">
              <a:solidFill>
                <a:srgbClr val="363D50"/>
              </a:solidFill>
            </a:endParaRPr>
          </a:p>
          <a:p>
            <a:pPr indent="0" lvl="0" marL="0" rtl="0" algn="l">
              <a:spcBef>
                <a:spcPts val="0"/>
              </a:spcBef>
              <a:spcAft>
                <a:spcPts val="0"/>
              </a:spcAft>
              <a:buNone/>
            </a:pPr>
            <a:r>
              <a:rPr lang="en-US" sz="1300">
                <a:solidFill>
                  <a:srgbClr val="363D50"/>
                </a:solidFill>
              </a:rPr>
              <a:t>print(agent_1.name)</a:t>
            </a:r>
            <a:endParaRPr sz="1300">
              <a:solidFill>
                <a:srgbClr val="363D50"/>
              </a:solidFill>
            </a:endParaRPr>
          </a:p>
          <a:p>
            <a:pPr indent="0" lvl="0" marL="0" rtl="0" algn="l">
              <a:spcBef>
                <a:spcPts val="0"/>
              </a:spcBef>
              <a:spcAft>
                <a:spcPts val="0"/>
              </a:spcAft>
              <a:buNone/>
            </a:pPr>
            <a:r>
              <a:rPr lang="en-US" sz="1300">
                <a:solidFill>
                  <a:srgbClr val="363D50"/>
                </a:solidFill>
              </a:rPr>
              <a:t>print(agent_1.age)</a:t>
            </a:r>
            <a:endParaRPr sz="1300">
              <a:solidFill>
                <a:srgbClr val="363D50"/>
              </a:solidFill>
            </a:endParaRPr>
          </a:p>
          <a:p>
            <a:pPr indent="0" lvl="0" marL="0" rtl="0" algn="l">
              <a:spcBef>
                <a:spcPts val="0"/>
              </a:spcBef>
              <a:spcAft>
                <a:spcPts val="0"/>
              </a:spcAft>
              <a:buNone/>
            </a:pPr>
            <a:r>
              <a:t/>
            </a:r>
            <a:endParaRPr sz="13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gd422bde1df_0_13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Object Oriented Programming in Python</a:t>
            </a:r>
            <a:endParaRPr/>
          </a:p>
          <a:p>
            <a:pPr indent="0" lvl="0" marL="0" rtl="0" algn="l">
              <a:spcBef>
                <a:spcPts val="0"/>
              </a:spcBef>
              <a:spcAft>
                <a:spcPts val="0"/>
              </a:spcAft>
              <a:buNone/>
            </a:pPr>
            <a:r>
              <a:t/>
            </a:r>
            <a:endParaRPr/>
          </a:p>
        </p:txBody>
      </p:sp>
      <p:sp>
        <p:nvSpPr>
          <p:cNvPr id="326" name="Google Shape;326;gd422bde1df_0_13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Trebuchet MS"/>
              <a:buChar char="►"/>
            </a:pPr>
            <a:r>
              <a:rPr b="1" lang="en-US" u="sng">
                <a:solidFill>
                  <a:srgbClr val="3F3F3F"/>
                </a:solidFill>
              </a:rPr>
              <a:t>Name Mangling: </a:t>
            </a:r>
            <a:r>
              <a:rPr lang="en-US">
                <a:solidFill>
                  <a:srgbClr val="363D50"/>
                </a:solidFill>
                <a:highlight>
                  <a:srgbClr val="FFFFFF"/>
                </a:highlight>
              </a:rPr>
              <a:t>In Python, any identifier with __Var is rewritten by a python interpreter as _Classname__Var, and the class name remains as the present class name. This mechanism of changing names is called Name Mangling in Python.</a:t>
            </a:r>
            <a:endParaRPr>
              <a:solidFill>
                <a:srgbClr val="3F3F3F"/>
              </a:solidFill>
            </a:endParaRPr>
          </a:p>
          <a:p>
            <a:pPr indent="0" lvl="0" marL="0" rtl="0" algn="l">
              <a:spcBef>
                <a:spcPts val="0"/>
              </a:spcBef>
              <a:spcAft>
                <a:spcPts val="0"/>
              </a:spcAft>
              <a:buNone/>
            </a:pPr>
            <a:r>
              <a:t/>
            </a:r>
            <a:endParaRPr>
              <a:solidFill>
                <a:srgbClr val="3F3F3F"/>
              </a:solidFill>
            </a:endParaRPr>
          </a:p>
          <a:p>
            <a:pPr indent="0" lvl="0" marL="0" rtl="0" algn="l">
              <a:spcBef>
                <a:spcPts val="0"/>
              </a:spcBef>
              <a:spcAft>
                <a:spcPts val="0"/>
              </a:spcAft>
              <a:buNone/>
            </a:pPr>
            <a:r>
              <a:t/>
            </a:r>
            <a:endParaRPr>
              <a:solidFill>
                <a:srgbClr val="3F3F3F"/>
              </a:solidFill>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327" name="Google Shape;327;gd422bde1df_0_131"/>
          <p:cNvSpPr/>
          <p:nvPr/>
        </p:nvSpPr>
        <p:spPr>
          <a:xfrm>
            <a:off x="2430475" y="3205650"/>
            <a:ext cx="3862500" cy="357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1200">
                <a:solidFill>
                  <a:schemeClr val="accent2"/>
                </a:solidFill>
                <a:latin typeface="Trebuchet MS"/>
                <a:ea typeface="Trebuchet MS"/>
                <a:cs typeface="Trebuchet MS"/>
                <a:sym typeface="Trebuchet MS"/>
              </a:rPr>
              <a:t>class</a:t>
            </a:r>
            <a:r>
              <a:rPr lang="en-US" sz="1200">
                <a:solidFill>
                  <a:srgbClr val="363D50"/>
                </a:solidFill>
                <a:latin typeface="Trebuchet MS"/>
                <a:ea typeface="Trebuchet MS"/>
                <a:cs typeface="Trebuchet MS"/>
                <a:sym typeface="Trebuchet MS"/>
              </a:rPr>
              <a:t> Agent:</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    </a:t>
            </a:r>
            <a:r>
              <a:rPr b="1" lang="en-US" sz="1200">
                <a:solidFill>
                  <a:schemeClr val="accent2"/>
                </a:solidFill>
                <a:latin typeface="Trebuchet MS"/>
                <a:ea typeface="Trebuchet MS"/>
                <a:cs typeface="Trebuchet MS"/>
                <a:sym typeface="Trebuchet MS"/>
              </a:rPr>
              <a:t>def</a:t>
            </a:r>
            <a:r>
              <a:rPr lang="en-US" sz="1200">
                <a:solidFill>
                  <a:srgbClr val="363D50"/>
                </a:solidFill>
                <a:latin typeface="Trebuchet MS"/>
                <a:ea typeface="Trebuchet MS"/>
                <a:cs typeface="Trebuchet MS"/>
                <a:sym typeface="Trebuchet MS"/>
              </a:rPr>
              <a:t> </a:t>
            </a:r>
            <a:r>
              <a:rPr lang="en-US" sz="1200">
                <a:solidFill>
                  <a:schemeClr val="accent4"/>
                </a:solidFill>
                <a:latin typeface="Trebuchet MS"/>
                <a:ea typeface="Trebuchet MS"/>
                <a:cs typeface="Trebuchet MS"/>
                <a:sym typeface="Trebuchet MS"/>
              </a:rPr>
              <a:t>__init__</a:t>
            </a:r>
            <a:r>
              <a:rPr lang="en-US" sz="1200">
                <a:solidFill>
                  <a:srgbClr val="363D50"/>
                </a:solidFill>
                <a:latin typeface="Trebuchet MS"/>
                <a:ea typeface="Trebuchet MS"/>
                <a:cs typeface="Trebuchet MS"/>
                <a:sym typeface="Trebuchet MS"/>
              </a:rPr>
              <a:t>(self, name, age=0):</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        self.name = name</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        self.__age = age</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 </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    </a:t>
            </a:r>
            <a:r>
              <a:rPr b="1" lang="en-US" sz="1200">
                <a:solidFill>
                  <a:schemeClr val="accent2"/>
                </a:solidFill>
                <a:latin typeface="Trebuchet MS"/>
                <a:ea typeface="Trebuchet MS"/>
                <a:cs typeface="Trebuchet MS"/>
                <a:sym typeface="Trebuchet MS"/>
              </a:rPr>
              <a:t>def</a:t>
            </a:r>
            <a:r>
              <a:rPr lang="en-US" sz="1200">
                <a:solidFill>
                  <a:srgbClr val="363D50"/>
                </a:solidFill>
                <a:latin typeface="Trebuchet MS"/>
                <a:ea typeface="Trebuchet MS"/>
                <a:cs typeface="Trebuchet MS"/>
                <a:sym typeface="Trebuchet MS"/>
              </a:rPr>
              <a:t> display(self):</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        print(self.name)</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        print(self.__age)</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 </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agent = Agent('Dev', 30)</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#accessing using class method</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agent.display()</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#accessing directly from outside</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print('Trying to access variables from outside the class ')</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print(agent.name)</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sz="1200">
                <a:solidFill>
                  <a:srgbClr val="363D50"/>
                </a:solidFill>
                <a:latin typeface="Trebuchet MS"/>
                <a:ea typeface="Trebuchet MS"/>
                <a:cs typeface="Trebuchet MS"/>
                <a:sym typeface="Trebuchet MS"/>
              </a:rPr>
              <a:t>print(agent.__age)</a:t>
            </a:r>
            <a:endParaRPr sz="1200">
              <a:solidFill>
                <a:srgbClr val="363D50"/>
              </a:solidFill>
              <a:latin typeface="Trebuchet MS"/>
              <a:ea typeface="Trebuchet MS"/>
              <a:cs typeface="Trebuchet MS"/>
              <a:sym typeface="Trebuchet MS"/>
            </a:endParaRPr>
          </a:p>
          <a:p>
            <a:pPr indent="0" lvl="0" marL="0" rtl="0" algn="l">
              <a:spcBef>
                <a:spcPts val="0"/>
              </a:spcBef>
              <a:spcAft>
                <a:spcPts val="0"/>
              </a:spcAft>
              <a:buNone/>
            </a:pPr>
            <a:r>
              <a:t/>
            </a:r>
            <a:endParaRPr b="1" sz="1200">
              <a:solidFill>
                <a:schemeClr val="accent2"/>
              </a:solidFill>
              <a:latin typeface="Trebuchet MS"/>
              <a:ea typeface="Trebuchet MS"/>
              <a:cs typeface="Trebuchet MS"/>
              <a:sym typeface="Trebuchet MS"/>
            </a:endParaRPr>
          </a:p>
        </p:txBody>
      </p:sp>
      <p:sp>
        <p:nvSpPr>
          <p:cNvPr id="328" name="Google Shape;328;gd422bde1df_0_131"/>
          <p:cNvSpPr/>
          <p:nvPr/>
        </p:nvSpPr>
        <p:spPr>
          <a:xfrm>
            <a:off x="2969175" y="4755925"/>
            <a:ext cx="1235100" cy="2235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gd422bde1df_0_131"/>
          <p:cNvSpPr/>
          <p:nvPr/>
        </p:nvSpPr>
        <p:spPr>
          <a:xfrm>
            <a:off x="2635450" y="5486400"/>
            <a:ext cx="1235100" cy="2235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gd422bde1df_0_131"/>
          <p:cNvSpPr/>
          <p:nvPr/>
        </p:nvSpPr>
        <p:spPr>
          <a:xfrm>
            <a:off x="2709025" y="6374525"/>
            <a:ext cx="1311300" cy="223500"/>
          </a:xfrm>
          <a:prstGeom prst="rect">
            <a:avLst/>
          </a:prstGeom>
          <a:noFill/>
          <a:ln cap="flat" cmpd="sng" w="2857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gd422bde1df_0_131"/>
          <p:cNvSpPr/>
          <p:nvPr/>
        </p:nvSpPr>
        <p:spPr>
          <a:xfrm>
            <a:off x="3870550" y="6041412"/>
            <a:ext cx="1235100" cy="446400"/>
          </a:xfrm>
          <a:prstGeom prst="wedgeEllipse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sz="900">
                <a:solidFill>
                  <a:schemeClr val="accent5"/>
                </a:solidFill>
              </a:rPr>
              <a:t>Sorry, access denied!!!</a:t>
            </a:r>
            <a:endParaRPr sz="900">
              <a:solidFill>
                <a:schemeClr val="accent5"/>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d422bde1df_0_14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Object Oriented Programming in Python</a:t>
            </a:r>
            <a:endParaRPr/>
          </a:p>
          <a:p>
            <a:pPr indent="0" lvl="0" marL="0" rtl="0" algn="l">
              <a:spcBef>
                <a:spcPts val="0"/>
              </a:spcBef>
              <a:spcAft>
                <a:spcPts val="0"/>
              </a:spcAft>
              <a:buNone/>
            </a:pPr>
            <a:r>
              <a:t/>
            </a:r>
            <a:endParaRPr/>
          </a:p>
        </p:txBody>
      </p:sp>
      <p:sp>
        <p:nvSpPr>
          <p:cNvPr id="337" name="Google Shape;337;gd422bde1df_0_14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Trebuchet MS"/>
              <a:buChar char="►"/>
            </a:pPr>
            <a:r>
              <a:rPr b="1" lang="en-US" u="sng">
                <a:solidFill>
                  <a:srgbClr val="3F3F3F"/>
                </a:solidFill>
              </a:rPr>
              <a:t>Polymorphism:</a:t>
            </a:r>
            <a:r>
              <a:rPr b="1" lang="en-US">
                <a:solidFill>
                  <a:srgbClr val="3F3F3F"/>
                </a:solidFill>
              </a:rPr>
              <a:t> </a:t>
            </a:r>
            <a:r>
              <a:rPr lang="en-US">
                <a:solidFill>
                  <a:srgbClr val="363D50"/>
                </a:solidFill>
                <a:highlight>
                  <a:srgbClr val="FFFFFF"/>
                </a:highlight>
              </a:rPr>
              <a:t>Polymorphism refers to the ability of the function with the same name to carry different functionality altogether. It creates a structure that can use many forms of objects.</a:t>
            </a:r>
            <a:endParaRPr>
              <a:solidFill>
                <a:srgbClr val="3F3F3F"/>
              </a:solidFill>
            </a:endParaRPr>
          </a:p>
          <a:p>
            <a:pPr indent="0" lvl="0" marL="0" rtl="0" algn="l">
              <a:spcBef>
                <a:spcPts val="0"/>
              </a:spcBef>
              <a:spcAft>
                <a:spcPts val="0"/>
              </a:spcAft>
              <a:buNone/>
            </a:pPr>
            <a:r>
              <a:t/>
            </a:r>
            <a:endParaRPr>
              <a:solidFill>
                <a:srgbClr val="3F3F3F"/>
              </a:solidFill>
            </a:endParaRPr>
          </a:p>
          <a:p>
            <a:pPr indent="0" lvl="0" marL="0" rtl="0" algn="l">
              <a:spcBef>
                <a:spcPts val="0"/>
              </a:spcBef>
              <a:spcAft>
                <a:spcPts val="0"/>
              </a:spcAft>
              <a:buNone/>
            </a:pPr>
            <a:r>
              <a:t/>
            </a:r>
            <a:endParaRPr>
              <a:solidFill>
                <a:srgbClr val="3F3F3F"/>
              </a:solidFill>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338" name="Google Shape;338;gd422bde1df_0_144"/>
          <p:cNvSpPr/>
          <p:nvPr/>
        </p:nvSpPr>
        <p:spPr>
          <a:xfrm>
            <a:off x="814525" y="3113700"/>
            <a:ext cx="4099200" cy="357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a:solidFill>
                  <a:schemeClr val="accent2"/>
                </a:solidFill>
                <a:latin typeface="Trebuchet MS"/>
                <a:ea typeface="Trebuchet MS"/>
                <a:cs typeface="Trebuchet MS"/>
                <a:sym typeface="Trebuchet MS"/>
              </a:rPr>
              <a:t>class</a:t>
            </a:r>
            <a:r>
              <a:rPr lang="en-US">
                <a:solidFill>
                  <a:srgbClr val="363D50"/>
                </a:solidFill>
                <a:latin typeface="Trebuchet MS"/>
                <a:ea typeface="Trebuchet MS"/>
                <a:cs typeface="Trebuchet MS"/>
                <a:sym typeface="Trebuchet MS"/>
              </a:rPr>
              <a:t> MyModel():</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def</a:t>
            </a:r>
            <a:r>
              <a:rPr lang="en-US">
                <a:solidFill>
                  <a:srgbClr val="363D50"/>
                </a:solidFill>
                <a:latin typeface="Trebuchet MS"/>
                <a:ea typeface="Trebuchet MS"/>
                <a:cs typeface="Trebuchet MS"/>
                <a:sym typeface="Trebuchet MS"/>
              </a:rPr>
              <a:t> category(self):</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print</a:t>
            </a:r>
            <a:r>
              <a:rPr lang="en-US">
                <a:solidFill>
                  <a:srgbClr val="363D50"/>
                </a:solidFill>
                <a:latin typeface="Trebuchet MS"/>
                <a:ea typeface="Trebuchet MS"/>
                <a:cs typeface="Trebuchet MS"/>
                <a:sym typeface="Trebuchet MS"/>
              </a:rPr>
              <a:t>("This function determines the category of model.")</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b="1" lang="en-US">
                <a:solidFill>
                  <a:schemeClr val="accent2"/>
                </a:solidFill>
                <a:latin typeface="Trebuchet MS"/>
                <a:ea typeface="Trebuchet MS"/>
                <a:cs typeface="Trebuchet MS"/>
                <a:sym typeface="Trebuchet MS"/>
              </a:rPr>
              <a:t>class</a:t>
            </a:r>
            <a:r>
              <a:rPr lang="en-US">
                <a:solidFill>
                  <a:srgbClr val="363D50"/>
                </a:solidFill>
                <a:latin typeface="Trebuchet MS"/>
                <a:ea typeface="Trebuchet MS"/>
                <a:cs typeface="Trebuchet MS"/>
                <a:sym typeface="Trebuchet MS"/>
              </a:rPr>
              <a:t> MyAgent():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def</a:t>
            </a:r>
            <a:r>
              <a:rPr lang="en-US">
                <a:solidFill>
                  <a:srgbClr val="363D50"/>
                </a:solidFill>
                <a:latin typeface="Trebuchet MS"/>
                <a:ea typeface="Trebuchet MS"/>
                <a:cs typeface="Trebuchet MS"/>
                <a:sym typeface="Trebuchet MS"/>
              </a:rPr>
              <a:t> category(self):</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print</a:t>
            </a:r>
            <a:r>
              <a:rPr lang="en-US">
                <a:solidFill>
                  <a:srgbClr val="363D50"/>
                </a:solidFill>
                <a:latin typeface="Trebuchet MS"/>
                <a:ea typeface="Trebuchet MS"/>
                <a:cs typeface="Trebuchet MS"/>
                <a:sym typeface="Trebuchet MS"/>
              </a:rPr>
              <a:t>("This function determines the category of 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obj1 = MyModel()</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obj2 = MyAgent()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b="1" lang="en-US">
                <a:solidFill>
                  <a:schemeClr val="accent2"/>
                </a:solidFill>
                <a:latin typeface="Trebuchet MS"/>
                <a:ea typeface="Trebuchet MS"/>
                <a:cs typeface="Trebuchet MS"/>
                <a:sym typeface="Trebuchet MS"/>
              </a:rPr>
              <a:t>for</a:t>
            </a:r>
            <a:r>
              <a:rPr lang="en-US">
                <a:solidFill>
                  <a:srgbClr val="363D50"/>
                </a:solidFill>
                <a:latin typeface="Trebuchet MS"/>
                <a:ea typeface="Trebuchet MS"/>
                <a:cs typeface="Trebuchet MS"/>
                <a:sym typeface="Trebuchet MS"/>
              </a:rPr>
              <a:t> inst in (obj1, obj2): </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    inst.category()</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    </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t/>
            </a:r>
            <a:endParaRPr b="1">
              <a:solidFill>
                <a:schemeClr val="accent2"/>
              </a:solidFill>
              <a:latin typeface="Trebuchet MS"/>
              <a:ea typeface="Trebuchet MS"/>
              <a:cs typeface="Trebuchet MS"/>
              <a:sym typeface="Trebuchet MS"/>
            </a:endParaRPr>
          </a:p>
        </p:txBody>
      </p:sp>
      <p:sp>
        <p:nvSpPr>
          <p:cNvPr id="339" name="Google Shape;339;gd422bde1df_0_144"/>
          <p:cNvSpPr/>
          <p:nvPr/>
        </p:nvSpPr>
        <p:spPr>
          <a:xfrm>
            <a:off x="5341825" y="3113700"/>
            <a:ext cx="3381600" cy="357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a:solidFill>
                  <a:schemeClr val="accent2"/>
                </a:solidFill>
                <a:latin typeface="Trebuchet MS"/>
                <a:ea typeface="Trebuchet MS"/>
                <a:cs typeface="Trebuchet MS"/>
                <a:sym typeface="Trebuchet MS"/>
              </a:rPr>
              <a:t>class </a:t>
            </a:r>
            <a:r>
              <a:rPr lang="en-US">
                <a:solidFill>
                  <a:srgbClr val="363D50"/>
                </a:solidFill>
                <a:latin typeface="Trebuchet MS"/>
                <a:ea typeface="Trebuchet MS"/>
                <a:cs typeface="Trebuchet MS"/>
                <a:sym typeface="Trebuchet MS"/>
              </a:rPr>
              <a:t>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def</a:t>
            </a:r>
            <a:r>
              <a:rPr lang="en-US">
                <a:solidFill>
                  <a:srgbClr val="363D50"/>
                </a:solidFill>
                <a:latin typeface="Trebuchet MS"/>
                <a:ea typeface="Trebuchet MS"/>
                <a:cs typeface="Trebuchet MS"/>
                <a:sym typeface="Trebuchet MS"/>
              </a:rPr>
              <a:t> type(self):</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print</a:t>
            </a:r>
            <a:r>
              <a:rPr lang="en-US">
                <a:solidFill>
                  <a:srgbClr val="363D50"/>
                </a:solidFill>
                <a:latin typeface="Trebuchet MS"/>
                <a:ea typeface="Trebuchet MS"/>
                <a:cs typeface="Trebuchet MS"/>
                <a:sym typeface="Trebuchet MS"/>
              </a:rPr>
              <a:t>("Various types of agents")</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def</a:t>
            </a:r>
            <a:r>
              <a:rPr lang="en-US">
                <a:solidFill>
                  <a:srgbClr val="363D50"/>
                </a:solidFill>
                <a:latin typeface="Trebuchet MS"/>
                <a:ea typeface="Trebuchet MS"/>
                <a:cs typeface="Trebuchet MS"/>
                <a:sym typeface="Trebuchet MS"/>
              </a:rPr>
              <a:t> age(self):</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print("Age of the 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chemeClr val="accent2"/>
                </a:solidFill>
                <a:latin typeface="Trebuchet MS"/>
                <a:ea typeface="Trebuchet MS"/>
                <a:cs typeface="Trebuchet MS"/>
                <a:sym typeface="Trebuchet MS"/>
              </a:rPr>
              <a:t>class</a:t>
            </a:r>
            <a:r>
              <a:rPr lang="en-US">
                <a:solidFill>
                  <a:srgbClr val="363D50"/>
                </a:solidFill>
                <a:latin typeface="Trebuchet MS"/>
                <a:ea typeface="Trebuchet MS"/>
                <a:cs typeface="Trebuchet MS"/>
                <a:sym typeface="Trebuchet MS"/>
              </a:rPr>
              <a:t> MyAgent(Agent):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def</a:t>
            </a:r>
            <a:r>
              <a:rPr lang="en-US">
                <a:solidFill>
                  <a:srgbClr val="363D50"/>
                </a:solidFill>
                <a:latin typeface="Trebuchet MS"/>
                <a:ea typeface="Trebuchet MS"/>
                <a:cs typeface="Trebuchet MS"/>
                <a:sym typeface="Trebuchet MS"/>
              </a:rPr>
              <a:t> age(self):</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print</a:t>
            </a:r>
            <a:r>
              <a:rPr lang="en-US">
                <a:solidFill>
                  <a:srgbClr val="363D50"/>
                </a:solidFill>
                <a:latin typeface="Trebuchet MS"/>
                <a:ea typeface="Trebuchet MS"/>
                <a:cs typeface="Trebuchet MS"/>
                <a:sym typeface="Trebuchet MS"/>
              </a:rPr>
              <a:t>("Age of my 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Clr>
                <a:schemeClr val="dk1"/>
              </a:buClr>
              <a:buSzPts val="1100"/>
              <a:buFont typeface="Arial"/>
              <a:buNone/>
            </a:pPr>
            <a:r>
              <a:rPr lang="en-US">
                <a:solidFill>
                  <a:srgbClr val="363D50"/>
                </a:solidFill>
                <a:latin typeface="Trebuchet MS"/>
                <a:ea typeface="Trebuchet MS"/>
                <a:cs typeface="Trebuchet MS"/>
                <a:sym typeface="Trebuchet MS"/>
              </a:rPr>
              <a:t>       </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t/>
            </a:r>
            <a:endParaRPr b="1">
              <a:solidFill>
                <a:schemeClr val="accent2"/>
              </a:solidFill>
              <a:latin typeface="Trebuchet MS"/>
              <a:ea typeface="Trebuchet MS"/>
              <a:cs typeface="Trebuchet MS"/>
              <a:sym typeface="Trebuchet M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gd422bde1df_0_16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Object Oriented Programming in Python</a:t>
            </a:r>
            <a:endParaRPr/>
          </a:p>
          <a:p>
            <a:pPr indent="0" lvl="0" marL="0" rtl="0" algn="l">
              <a:spcBef>
                <a:spcPts val="0"/>
              </a:spcBef>
              <a:spcAft>
                <a:spcPts val="0"/>
              </a:spcAft>
              <a:buNone/>
            </a:pPr>
            <a:r>
              <a:t/>
            </a:r>
            <a:endParaRPr/>
          </a:p>
        </p:txBody>
      </p:sp>
      <p:sp>
        <p:nvSpPr>
          <p:cNvPr id="345" name="Google Shape;345;gd422bde1df_0_16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Trebuchet MS"/>
              <a:buChar char="►"/>
            </a:pPr>
            <a:r>
              <a:rPr b="1" lang="en-US" u="sng">
                <a:solidFill>
                  <a:srgbClr val="3F3F3F"/>
                </a:solidFill>
              </a:rPr>
              <a:t>Inheritance</a:t>
            </a:r>
            <a:r>
              <a:rPr b="1" lang="en-US" u="sng">
                <a:solidFill>
                  <a:srgbClr val="3F3F3F"/>
                </a:solidFill>
              </a:rPr>
              <a:t>:</a:t>
            </a:r>
            <a:r>
              <a:rPr b="1" lang="en-US">
                <a:solidFill>
                  <a:srgbClr val="3F3F3F"/>
                </a:solidFill>
              </a:rPr>
              <a:t> </a:t>
            </a:r>
            <a:r>
              <a:rPr lang="en-US">
                <a:solidFill>
                  <a:srgbClr val="3F3F3F"/>
                </a:solidFill>
              </a:rPr>
              <a:t>Inheritance enables us to define a class that takes all the functionality from a parent class and allows us to add more</a:t>
            </a:r>
            <a:endParaRPr>
              <a:solidFill>
                <a:srgbClr val="3F3F3F"/>
              </a:solidFill>
            </a:endParaRPr>
          </a:p>
          <a:p>
            <a:pPr indent="0" lvl="0" marL="0" rtl="0" algn="l">
              <a:spcBef>
                <a:spcPts val="0"/>
              </a:spcBef>
              <a:spcAft>
                <a:spcPts val="0"/>
              </a:spcAft>
              <a:buNone/>
            </a:pPr>
            <a:r>
              <a:t/>
            </a:r>
            <a:endParaRPr>
              <a:solidFill>
                <a:srgbClr val="3F3F3F"/>
              </a:solidFill>
            </a:endParaRPr>
          </a:p>
          <a:p>
            <a:pPr indent="0" lvl="0" marL="0" rtl="0" algn="l">
              <a:spcBef>
                <a:spcPts val="0"/>
              </a:spcBef>
              <a:spcAft>
                <a:spcPts val="0"/>
              </a:spcAft>
              <a:buNone/>
            </a:pPr>
            <a:r>
              <a:t/>
            </a:r>
            <a:endParaRPr>
              <a:solidFill>
                <a:srgbClr val="3F3F3F"/>
              </a:solidFill>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346" name="Google Shape;346;gd422bde1df_0_160"/>
          <p:cNvSpPr/>
          <p:nvPr/>
        </p:nvSpPr>
        <p:spPr>
          <a:xfrm>
            <a:off x="2926125" y="3034850"/>
            <a:ext cx="4099200" cy="357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chemeClr val="accent2"/>
                </a:solidFill>
                <a:latin typeface="Trebuchet MS"/>
                <a:ea typeface="Trebuchet MS"/>
                <a:cs typeface="Trebuchet MS"/>
                <a:sym typeface="Trebuchet MS"/>
              </a:rPr>
              <a:t>class</a:t>
            </a:r>
            <a:r>
              <a:rPr lang="en-US">
                <a:solidFill>
                  <a:srgbClr val="363D50"/>
                </a:solidFill>
                <a:latin typeface="Trebuchet MS"/>
                <a:ea typeface="Trebuchet MS"/>
                <a:cs typeface="Trebuchet MS"/>
                <a:sym typeface="Trebuchet MS"/>
              </a:rPr>
              <a:t> 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def</a:t>
            </a:r>
            <a:r>
              <a:rPr lang="en-US">
                <a:solidFill>
                  <a:srgbClr val="363D50"/>
                </a:solidFill>
                <a:latin typeface="Trebuchet MS"/>
                <a:ea typeface="Trebuchet MS"/>
                <a:cs typeface="Trebuchet MS"/>
                <a:sym typeface="Trebuchet MS"/>
              </a:rPr>
              <a:t> category(self):</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        self.category = ‘agent’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print</a:t>
            </a:r>
            <a:r>
              <a:rPr lang="en-US">
                <a:solidFill>
                  <a:srgbClr val="363D50"/>
                </a:solidFill>
                <a:latin typeface="Trebuchet MS"/>
                <a:ea typeface="Trebuchet MS"/>
                <a:cs typeface="Trebuchet MS"/>
                <a:sym typeface="Trebuchet MS"/>
              </a:rPr>
              <a:t>("This function determines the category of agent.")</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      </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rPr b="1" lang="en-US">
                <a:solidFill>
                  <a:schemeClr val="accent2"/>
                </a:solidFill>
                <a:latin typeface="Trebuchet MS"/>
                <a:ea typeface="Trebuchet MS"/>
                <a:cs typeface="Trebuchet MS"/>
                <a:sym typeface="Trebuchet MS"/>
              </a:rPr>
              <a:t>class</a:t>
            </a:r>
            <a:r>
              <a:rPr lang="en-US">
                <a:solidFill>
                  <a:srgbClr val="363D50"/>
                </a:solidFill>
                <a:latin typeface="Trebuchet MS"/>
                <a:ea typeface="Trebuchet MS"/>
                <a:cs typeface="Trebuchet MS"/>
                <a:sym typeface="Trebuchet MS"/>
              </a:rPr>
              <a:t> MyAgent(Agent):</a:t>
            </a:r>
            <a:endParaRPr sz="1050">
              <a:solidFill>
                <a:srgbClr val="383A42"/>
              </a:solidFill>
              <a:highlight>
                <a:srgbClr val="F5F5F5"/>
              </a:highlight>
              <a:latin typeface="Courier New"/>
              <a:ea typeface="Courier New"/>
              <a:cs typeface="Courier New"/>
              <a:sym typeface="Courier New"/>
            </a:endParaRPr>
          </a:p>
          <a:p>
            <a:pPr indent="0" lvl="0" marL="0" rtl="0" algn="l">
              <a:spcBef>
                <a:spcPts val="0"/>
              </a:spcBef>
              <a:spcAft>
                <a:spcPts val="0"/>
              </a:spcAft>
              <a:buNone/>
            </a:pPr>
            <a:r>
              <a:rPr lang="en-US">
                <a:solidFill>
                  <a:srgbClr val="383A42"/>
                </a:solidFill>
                <a:latin typeface="Courier New"/>
                <a:ea typeface="Courier New"/>
                <a:cs typeface="Courier New"/>
                <a:sym typeface="Courier New"/>
              </a:rPr>
              <a:t>   </a:t>
            </a:r>
            <a:r>
              <a:rPr lang="en-US">
                <a:solidFill>
                  <a:srgbClr val="383A42"/>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def</a:t>
            </a:r>
            <a:r>
              <a:rPr lang="en-US">
                <a:solidFill>
                  <a:srgbClr val="383A42"/>
                </a:solidFill>
                <a:latin typeface="Trebuchet MS"/>
                <a:ea typeface="Trebuchet MS"/>
                <a:cs typeface="Trebuchet MS"/>
                <a:sym typeface="Trebuchet MS"/>
              </a:rPr>
              <a:t> </a:t>
            </a:r>
            <a:r>
              <a:rPr lang="en-US">
                <a:solidFill>
                  <a:srgbClr val="3F3F3F"/>
                </a:solidFill>
                <a:latin typeface="Trebuchet MS"/>
                <a:ea typeface="Trebuchet MS"/>
                <a:cs typeface="Trebuchet MS"/>
                <a:sym typeface="Trebuchet MS"/>
              </a:rPr>
              <a:t>__init__</a:t>
            </a:r>
            <a:r>
              <a:rPr lang="en-US">
                <a:solidFill>
                  <a:srgbClr val="383A42"/>
                </a:solidFill>
                <a:latin typeface="Trebuchet MS"/>
                <a:ea typeface="Trebuchet MS"/>
                <a:cs typeface="Trebuchet MS"/>
                <a:sym typeface="Trebuchet MS"/>
              </a:rPr>
              <a:t>(self):</a:t>
            </a:r>
            <a:endParaRPr>
              <a:solidFill>
                <a:srgbClr val="383A42"/>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83A42"/>
                </a:solidFill>
                <a:latin typeface="Trebuchet MS"/>
                <a:ea typeface="Trebuchet MS"/>
                <a:cs typeface="Trebuchet MS"/>
                <a:sym typeface="Trebuchet MS"/>
              </a:rPr>
              <a:t>        Agent.__init__(self)</a:t>
            </a:r>
            <a:endParaRPr>
              <a:solidFill>
                <a:srgbClr val="383A42"/>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83A42"/>
                </a:solidFill>
                <a:latin typeface="Trebuchet MS"/>
                <a:ea typeface="Trebuchet MS"/>
                <a:cs typeface="Trebuchet MS"/>
                <a:sym typeface="Trebuchet MS"/>
              </a:rPr>
              <a:t>	</a:t>
            </a:r>
            <a:r>
              <a:rPr b="1" lang="en-US">
                <a:solidFill>
                  <a:schemeClr val="accent2"/>
                </a:solidFill>
                <a:latin typeface="Trebuchet MS"/>
                <a:ea typeface="Trebuchet MS"/>
                <a:cs typeface="Trebuchet MS"/>
                <a:sym typeface="Trebuchet MS"/>
              </a:rPr>
              <a:t>def</a:t>
            </a:r>
            <a:r>
              <a:rPr lang="en-US">
                <a:solidFill>
                  <a:srgbClr val="383A42"/>
                </a:solidFill>
                <a:latin typeface="Trebuchet MS"/>
                <a:ea typeface="Trebuchet MS"/>
                <a:cs typeface="Trebuchet MS"/>
                <a:sym typeface="Trebuchet MS"/>
              </a:rPr>
              <a:t> color(self):</a:t>
            </a:r>
            <a:endParaRPr>
              <a:solidFill>
                <a:srgbClr val="383A42"/>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83A42"/>
                </a:solidFill>
                <a:latin typeface="Trebuchet MS"/>
                <a:ea typeface="Trebuchet MS"/>
                <a:cs typeface="Trebuchet MS"/>
                <a:sym typeface="Trebuchet MS"/>
              </a:rPr>
              <a:t>		self.color = ‘red’</a:t>
            </a:r>
            <a:endParaRPr>
              <a:solidFill>
                <a:srgbClr val="383A42"/>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83A42"/>
                </a:solidFill>
                <a:latin typeface="Trebuchet MS"/>
                <a:ea typeface="Trebuchet MS"/>
                <a:cs typeface="Trebuchet MS"/>
                <a:sym typeface="Trebuchet MS"/>
              </a:rPr>
              <a:t>t = MyAgent()</a:t>
            </a:r>
            <a:endParaRPr>
              <a:solidFill>
                <a:srgbClr val="383A42"/>
              </a:solidFill>
              <a:latin typeface="Trebuchet MS"/>
              <a:ea typeface="Trebuchet MS"/>
              <a:cs typeface="Trebuchet MS"/>
              <a:sym typeface="Trebuchet MS"/>
            </a:endParaRPr>
          </a:p>
          <a:p>
            <a:pPr indent="0" lvl="0" marL="0" rtl="0" algn="l">
              <a:spcBef>
                <a:spcPts val="0"/>
              </a:spcBef>
              <a:spcAft>
                <a:spcPts val="0"/>
              </a:spcAft>
              <a:buNone/>
            </a:pPr>
            <a:r>
              <a:rPr b="1" lang="en-US">
                <a:solidFill>
                  <a:schemeClr val="accent2"/>
                </a:solidFill>
                <a:latin typeface="Trebuchet MS"/>
                <a:ea typeface="Trebuchet MS"/>
                <a:cs typeface="Trebuchet MS"/>
                <a:sym typeface="Trebuchet MS"/>
              </a:rPr>
              <a:t>print</a:t>
            </a:r>
            <a:r>
              <a:rPr lang="en-US">
                <a:solidFill>
                  <a:srgbClr val="383A42"/>
                </a:solidFill>
                <a:latin typeface="Trebuchet MS"/>
                <a:ea typeface="Trebuchet MS"/>
                <a:cs typeface="Trebuchet MS"/>
                <a:sym typeface="Trebuchet MS"/>
              </a:rPr>
              <a:t>(t.category)</a:t>
            </a:r>
            <a:endParaRPr>
              <a:solidFill>
                <a:srgbClr val="383A42"/>
              </a:solidFill>
              <a:latin typeface="Trebuchet MS"/>
              <a:ea typeface="Trebuchet MS"/>
              <a:cs typeface="Trebuchet MS"/>
              <a:sym typeface="Trebuchet MS"/>
            </a:endParaRPr>
          </a:p>
          <a:p>
            <a:pPr indent="0" lvl="0" marL="0" rtl="0" algn="l">
              <a:spcBef>
                <a:spcPts val="0"/>
              </a:spcBef>
              <a:spcAft>
                <a:spcPts val="0"/>
              </a:spcAft>
              <a:buNone/>
            </a:pPr>
            <a:r>
              <a:rPr b="1" lang="en-US">
                <a:solidFill>
                  <a:schemeClr val="accent2"/>
                </a:solidFill>
                <a:latin typeface="Trebuchet MS"/>
                <a:ea typeface="Trebuchet MS"/>
                <a:cs typeface="Trebuchet MS"/>
                <a:sym typeface="Trebuchet MS"/>
              </a:rPr>
              <a:t>print</a:t>
            </a:r>
            <a:r>
              <a:rPr lang="en-US">
                <a:solidFill>
                  <a:srgbClr val="383A42"/>
                </a:solidFill>
                <a:latin typeface="Trebuchet MS"/>
                <a:ea typeface="Trebuchet MS"/>
                <a:cs typeface="Trebuchet MS"/>
                <a:sym typeface="Trebuchet MS"/>
              </a:rPr>
              <a:t>(t.color)</a:t>
            </a:r>
            <a:endParaRPr>
              <a:solidFill>
                <a:srgbClr val="383A42"/>
              </a:solidFill>
              <a:latin typeface="Trebuchet MS"/>
              <a:ea typeface="Trebuchet MS"/>
              <a:cs typeface="Trebuchet MS"/>
              <a:sym typeface="Trebuchet MS"/>
            </a:endParaRPr>
          </a:p>
          <a:p>
            <a:pPr indent="0" lvl="0" marL="0" rtl="0" algn="l">
              <a:spcBef>
                <a:spcPts val="0"/>
              </a:spcBef>
              <a:spcAft>
                <a:spcPts val="0"/>
              </a:spcAft>
              <a:buNone/>
            </a:pPr>
            <a:r>
              <a:t/>
            </a:r>
            <a:endParaRPr>
              <a:solidFill>
                <a:srgbClr val="25265E"/>
              </a:solidFill>
              <a:latin typeface="Courier New"/>
              <a:ea typeface="Courier New"/>
              <a:cs typeface="Courier New"/>
              <a:sym typeface="Courier New"/>
            </a:endParaRPr>
          </a:p>
          <a:p>
            <a:pPr indent="0" lvl="0" marL="0" rtl="0" algn="l">
              <a:lnSpc>
                <a:spcPct val="136363"/>
              </a:lnSpc>
              <a:spcBef>
                <a:spcPts val="0"/>
              </a:spcBef>
              <a:spcAft>
                <a:spcPts val="0"/>
              </a:spcAft>
              <a:buNone/>
            </a:pPr>
            <a:r>
              <a:t/>
            </a:r>
            <a:endParaRPr sz="1100">
              <a:solidFill>
                <a:srgbClr val="383A42"/>
              </a:solidFill>
              <a:latin typeface="Courier New"/>
              <a:ea typeface="Courier New"/>
              <a:cs typeface="Courier New"/>
              <a:sym typeface="Courier New"/>
            </a:endParaRPr>
          </a:p>
          <a:p>
            <a:pPr indent="0" lvl="0" marL="0" rtl="0" algn="l">
              <a:spcBef>
                <a:spcPts val="0"/>
              </a:spcBef>
              <a:spcAft>
                <a:spcPts val="0"/>
              </a:spcAft>
              <a:buNone/>
            </a:pPr>
            <a:r>
              <a:t/>
            </a:r>
            <a:endParaRPr b="1">
              <a:solidFill>
                <a:schemeClr val="accent2"/>
              </a:solidFill>
              <a:latin typeface="Trebuchet MS"/>
              <a:ea typeface="Trebuchet MS"/>
              <a:cs typeface="Trebuchet MS"/>
              <a:sym typeface="Trebuchet MS"/>
            </a:endParaRPr>
          </a:p>
          <a:p>
            <a:pPr indent="0" lvl="0" marL="0" rtl="0" algn="l">
              <a:spcBef>
                <a:spcPts val="0"/>
              </a:spcBef>
              <a:spcAft>
                <a:spcPts val="0"/>
              </a:spcAft>
              <a:buNone/>
            </a:pPr>
            <a:r>
              <a:rPr lang="en-US">
                <a:solidFill>
                  <a:srgbClr val="363D50"/>
                </a:solidFill>
                <a:latin typeface="Trebuchet MS"/>
                <a:ea typeface="Trebuchet MS"/>
                <a:cs typeface="Trebuchet MS"/>
                <a:sym typeface="Trebuchet MS"/>
              </a:rPr>
              <a:t>    </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t/>
            </a:r>
            <a:endParaRPr>
              <a:solidFill>
                <a:srgbClr val="363D50"/>
              </a:solidFill>
              <a:latin typeface="Trebuchet MS"/>
              <a:ea typeface="Trebuchet MS"/>
              <a:cs typeface="Trebuchet MS"/>
              <a:sym typeface="Trebuchet MS"/>
            </a:endParaRPr>
          </a:p>
          <a:p>
            <a:pPr indent="0" lvl="0" marL="0" rtl="0" algn="l">
              <a:spcBef>
                <a:spcPts val="0"/>
              </a:spcBef>
              <a:spcAft>
                <a:spcPts val="0"/>
              </a:spcAft>
              <a:buNone/>
            </a:pPr>
            <a:r>
              <a:t/>
            </a:r>
            <a:endParaRPr b="1">
              <a:solidFill>
                <a:schemeClr val="accent2"/>
              </a:solidFill>
              <a:latin typeface="Trebuchet MS"/>
              <a:ea typeface="Trebuchet MS"/>
              <a:cs typeface="Trebuchet MS"/>
              <a:sym typeface="Trebuchet M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cd40d88f51_0_109"/>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- 2</a:t>
            </a:r>
            <a:endParaRPr/>
          </a:p>
          <a:p>
            <a:pPr indent="0" lvl="0" marL="0" rtl="0" algn="l">
              <a:spcBef>
                <a:spcPts val="0"/>
              </a:spcBef>
              <a:spcAft>
                <a:spcPts val="0"/>
              </a:spcAft>
              <a:buClr>
                <a:schemeClr val="accent1"/>
              </a:buClr>
              <a:buSzPts val="3600"/>
              <a:buFont typeface="Trebuchet MS"/>
              <a:buNone/>
            </a:pPr>
            <a:r>
              <a:t/>
            </a:r>
            <a:endParaRPr/>
          </a:p>
        </p:txBody>
      </p:sp>
      <p:sp>
        <p:nvSpPr>
          <p:cNvPr id="352" name="Google Shape;352;gcd40d88f51_0_109"/>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Brush up object oriented programming</a:t>
            </a:r>
            <a:endParaRPr/>
          </a:p>
        </p:txBody>
      </p:sp>
      <p:sp>
        <p:nvSpPr>
          <p:cNvPr id="353" name="Google Shape;353;gcd40d88f51_0_109"/>
          <p:cNvSpPr txBox="1"/>
          <p:nvPr/>
        </p:nvSpPr>
        <p:spPr>
          <a:xfrm>
            <a:off x="1890125" y="4081350"/>
            <a:ext cx="5536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600">
                <a:latin typeface="Trebuchet MS"/>
                <a:ea typeface="Trebuchet MS"/>
                <a:cs typeface="Trebuchet MS"/>
                <a:sym typeface="Trebuchet MS"/>
              </a:rPr>
              <a:t>HANDSON TIME AGAIN!</a:t>
            </a:r>
            <a:endParaRPr sz="3600">
              <a:latin typeface="Trebuchet MS"/>
              <a:ea typeface="Trebuchet MS"/>
              <a:cs typeface="Trebuchet MS"/>
              <a:sym typeface="Trebuchet M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gd422bde1df_0_104"/>
          <p:cNvSpPr txBox="1"/>
          <p:nvPr>
            <p:ph type="title"/>
          </p:nvPr>
        </p:nvSpPr>
        <p:spPr>
          <a:xfrm>
            <a:off x="677334" y="609600"/>
            <a:ext cx="8596800" cy="1320900"/>
          </a:xfrm>
          <a:prstGeom prst="rect">
            <a:avLst/>
          </a:prstGeom>
        </p:spPr>
        <p:txBody>
          <a:bodyPr anchorCtr="0" anchor="t" bIns="45700" lIns="91425" spcFirstLastPara="1" rIns="91425" wrap="square" tIns="45700">
            <a:normAutofit fontScale="90000"/>
          </a:bodyPr>
          <a:lstStyle/>
          <a:p>
            <a:pPr indent="0" lvl="0" marL="0" rtl="0" algn="l">
              <a:spcBef>
                <a:spcPts val="0"/>
              </a:spcBef>
              <a:spcAft>
                <a:spcPts val="0"/>
              </a:spcAft>
              <a:buClr>
                <a:schemeClr val="dk1"/>
              </a:buClr>
              <a:buSzPct val="30555"/>
              <a:buFont typeface="Arial"/>
              <a:buNone/>
            </a:pPr>
            <a:r>
              <a:rPr lang="en-US"/>
              <a:t>Agent Based Modeling - Space and Time</a:t>
            </a:r>
            <a:endParaRPr/>
          </a:p>
          <a:p>
            <a:pPr indent="0" lvl="0" marL="0" rtl="0" algn="l">
              <a:spcBef>
                <a:spcPts val="0"/>
              </a:spcBef>
              <a:spcAft>
                <a:spcPts val="0"/>
              </a:spcAft>
              <a:buClr>
                <a:schemeClr val="dk1"/>
              </a:buClr>
              <a:buSzPct val="30555"/>
              <a:buFont typeface="Arial"/>
              <a:buNone/>
            </a:pPr>
            <a:r>
              <a:t/>
            </a:r>
            <a:endParaRPr/>
          </a:p>
          <a:p>
            <a:pPr indent="0" lvl="0" marL="0" rtl="0" algn="l">
              <a:spcBef>
                <a:spcPts val="0"/>
              </a:spcBef>
              <a:spcAft>
                <a:spcPts val="0"/>
              </a:spcAft>
              <a:buNone/>
            </a:pPr>
            <a:r>
              <a:t/>
            </a:r>
            <a:endParaRPr/>
          </a:p>
        </p:txBody>
      </p:sp>
      <p:sp>
        <p:nvSpPr>
          <p:cNvPr id="359" name="Google Shape;359;gd422bde1df_0_104"/>
          <p:cNvSpPr txBox="1"/>
          <p:nvPr>
            <p:ph idx="1" type="body"/>
          </p:nvPr>
        </p:nvSpPr>
        <p:spPr>
          <a:xfrm>
            <a:off x="677319" y="2160600"/>
            <a:ext cx="8764800" cy="3880800"/>
          </a:xfrm>
          <a:prstGeom prst="rect">
            <a:avLst/>
          </a:prstGeom>
        </p:spPr>
        <p:txBody>
          <a:bodyPr anchorCtr="0" anchor="t" bIns="45700" lIns="91425" spcFirstLastPara="1" rIns="91425" wrap="square" tIns="45700">
            <a:normAutofit/>
          </a:bodyPr>
          <a:lstStyle/>
          <a:p>
            <a:pPr indent="-340360" lvl="0" marL="342900" rtl="0" algn="l">
              <a:spcBef>
                <a:spcPts val="0"/>
              </a:spcBef>
              <a:spcAft>
                <a:spcPts val="0"/>
              </a:spcAft>
              <a:buSzPts val="1400"/>
              <a:buFont typeface="Trebuchet MS"/>
              <a:buChar char="►"/>
            </a:pPr>
            <a:r>
              <a:rPr lang="en-US">
                <a:solidFill>
                  <a:srgbClr val="3F3F3F"/>
                </a:solidFill>
              </a:rPr>
              <a:t>Natural processes occur in space and evolve over time.</a:t>
            </a:r>
            <a:endParaRPr>
              <a:solidFill>
                <a:srgbClr val="3F3F3F"/>
              </a:solidFill>
            </a:endParaRPr>
          </a:p>
          <a:p>
            <a:pPr indent="-340360" lvl="0" marL="342900" rtl="0" algn="l">
              <a:spcBef>
                <a:spcPts val="0"/>
              </a:spcBef>
              <a:spcAft>
                <a:spcPts val="0"/>
              </a:spcAft>
              <a:buSzPts val="1400"/>
              <a:buChar char="►"/>
            </a:pPr>
            <a:r>
              <a:rPr lang="en-US">
                <a:solidFill>
                  <a:srgbClr val="3F3F3F"/>
                </a:solidFill>
              </a:rPr>
              <a:t>For instance, the atmospheric pressure is different from one place to another, and changes over time.</a:t>
            </a:r>
            <a:endParaRPr>
              <a:solidFill>
                <a:srgbClr val="3F3F3F"/>
              </a:solidFill>
            </a:endParaRPr>
          </a:p>
          <a:p>
            <a:pPr indent="-340360" lvl="0" marL="342900" rtl="0" algn="l">
              <a:spcBef>
                <a:spcPts val="0"/>
              </a:spcBef>
              <a:spcAft>
                <a:spcPts val="0"/>
              </a:spcAft>
              <a:buSzPts val="1400"/>
              <a:buChar char="►"/>
            </a:pPr>
            <a:r>
              <a:rPr lang="en-US">
                <a:solidFill>
                  <a:srgbClr val="3F3F3F"/>
                </a:solidFill>
              </a:rPr>
              <a:t>Also, a car on road changes position as time goes on.</a:t>
            </a:r>
            <a:endParaRPr>
              <a:solidFill>
                <a:srgbClr val="3F3F3F"/>
              </a:solidFill>
            </a:endParaRPr>
          </a:p>
          <a:p>
            <a:pPr indent="-340360" lvl="0" marL="342900" rtl="0" algn="l">
              <a:spcBef>
                <a:spcPts val="0"/>
              </a:spcBef>
              <a:spcAft>
                <a:spcPts val="0"/>
              </a:spcAft>
              <a:buSzPts val="1400"/>
              <a:buChar char="►"/>
            </a:pPr>
            <a:r>
              <a:rPr lang="en-US">
                <a:solidFill>
                  <a:srgbClr val="3F3F3F"/>
                </a:solidFill>
              </a:rPr>
              <a:t>Sometimes, researchers are only interested in time evolution of an agent regardless of spatial location in a population.</a:t>
            </a:r>
            <a:endParaRPr>
              <a:solidFill>
                <a:srgbClr val="3F3F3F"/>
              </a:solidFill>
            </a:endParaRPr>
          </a:p>
          <a:p>
            <a:pPr indent="-340360" lvl="0" marL="342900" rtl="0" algn="l">
              <a:spcBef>
                <a:spcPts val="0"/>
              </a:spcBef>
              <a:spcAft>
                <a:spcPts val="0"/>
              </a:spcAft>
              <a:buSzPts val="1400"/>
              <a:buChar char="►"/>
            </a:pPr>
            <a:r>
              <a:rPr lang="en-US">
                <a:solidFill>
                  <a:srgbClr val="3F3F3F"/>
                </a:solidFill>
              </a:rPr>
              <a:t>Sometimes, a process does not involve time evolution. Only spatial variations are of interest (eg. temperature in a room, in the centre of the room or near a window)</a:t>
            </a:r>
            <a:endParaRPr>
              <a:solidFill>
                <a:srgbClr val="3F3F3F"/>
              </a:solidFill>
            </a:endParaRPr>
          </a:p>
          <a:p>
            <a:pPr indent="0" lvl="0" marL="0" rtl="0" algn="l">
              <a:spcBef>
                <a:spcPts val="1000"/>
              </a:spcBef>
              <a:spcAft>
                <a:spcPts val="0"/>
              </a:spcAft>
              <a:buNone/>
            </a:pPr>
            <a:r>
              <a:t/>
            </a:r>
            <a:endParaRPr b="1" sz="1933"/>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gd422bde1df_0_111"/>
          <p:cNvSpPr txBox="1"/>
          <p:nvPr>
            <p:ph type="title"/>
          </p:nvPr>
        </p:nvSpPr>
        <p:spPr>
          <a:xfrm>
            <a:off x="677334" y="609600"/>
            <a:ext cx="8596800" cy="1320900"/>
          </a:xfrm>
          <a:prstGeom prst="rect">
            <a:avLst/>
          </a:prstGeom>
        </p:spPr>
        <p:txBody>
          <a:bodyPr anchorCtr="0" anchor="t" bIns="45700" lIns="91425" spcFirstLastPara="1" rIns="91425" wrap="square" tIns="45700">
            <a:normAutofit fontScale="90000"/>
          </a:bodyPr>
          <a:lstStyle/>
          <a:p>
            <a:pPr indent="0" lvl="0" marL="0" rtl="0" algn="l">
              <a:spcBef>
                <a:spcPts val="0"/>
              </a:spcBef>
              <a:spcAft>
                <a:spcPts val="0"/>
              </a:spcAft>
              <a:buClr>
                <a:schemeClr val="dk1"/>
              </a:buClr>
              <a:buSzPct val="30555"/>
              <a:buFont typeface="Arial"/>
              <a:buNone/>
            </a:pPr>
            <a:r>
              <a:rPr lang="en-US"/>
              <a:t>Agent Based Modeling - Time Evolution</a:t>
            </a:r>
            <a:endParaRPr/>
          </a:p>
          <a:p>
            <a:pPr indent="0" lvl="0" marL="0" rtl="0" algn="l">
              <a:spcBef>
                <a:spcPts val="0"/>
              </a:spcBef>
              <a:spcAft>
                <a:spcPts val="0"/>
              </a:spcAft>
              <a:buClr>
                <a:schemeClr val="dk1"/>
              </a:buClr>
              <a:buSzPct val="30555"/>
              <a:buFont typeface="Arial"/>
              <a:buNone/>
            </a:pPr>
            <a:r>
              <a:t/>
            </a:r>
            <a:endParaRPr/>
          </a:p>
          <a:p>
            <a:pPr indent="0" lvl="0" marL="0" rtl="0" algn="l">
              <a:spcBef>
                <a:spcPts val="0"/>
              </a:spcBef>
              <a:spcAft>
                <a:spcPts val="0"/>
              </a:spcAft>
              <a:buNone/>
            </a:pPr>
            <a:r>
              <a:t/>
            </a:r>
            <a:endParaRPr/>
          </a:p>
        </p:txBody>
      </p:sp>
      <p:sp>
        <p:nvSpPr>
          <p:cNvPr id="365" name="Google Shape;365;gd422bde1df_0_111"/>
          <p:cNvSpPr txBox="1"/>
          <p:nvPr>
            <p:ph idx="1" type="body"/>
          </p:nvPr>
        </p:nvSpPr>
        <p:spPr>
          <a:xfrm>
            <a:off x="677319" y="2160600"/>
            <a:ext cx="8764800" cy="3880800"/>
          </a:xfrm>
          <a:prstGeom prst="rect">
            <a:avLst/>
          </a:prstGeom>
        </p:spPr>
        <p:txBody>
          <a:bodyPr anchorCtr="0" anchor="t" bIns="45700" lIns="91425" spcFirstLastPara="1" rIns="91425" wrap="square" tIns="45700">
            <a:normAutofit/>
          </a:bodyPr>
          <a:lstStyle/>
          <a:p>
            <a:pPr indent="-340360" lvl="0" marL="342900" rtl="0" algn="l">
              <a:spcBef>
                <a:spcPts val="0"/>
              </a:spcBef>
              <a:spcAft>
                <a:spcPts val="0"/>
              </a:spcAft>
              <a:buSzPts val="1400"/>
              <a:buFont typeface="Trebuchet MS"/>
              <a:buChar char="►"/>
            </a:pPr>
            <a:r>
              <a:rPr lang="en-US">
                <a:solidFill>
                  <a:srgbClr val="3F3F3F"/>
                </a:solidFill>
              </a:rPr>
              <a:t>There are several ways to capture temporal dimension</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Time takes continuous values. Differential equations are used to </a:t>
            </a:r>
            <a:r>
              <a:rPr lang="en-US">
                <a:solidFill>
                  <a:srgbClr val="3F3F3F"/>
                </a:solidFill>
              </a:rPr>
              <a:t>deal with it</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Time duration of a process is broken into small intervals and discretized. Time-steps are used to define the moves and actions of model and agents in it.</a:t>
            </a:r>
            <a:endParaRPr>
              <a:solidFill>
                <a:srgbClr val="3F3F3F"/>
              </a:solidFill>
            </a:endParaRPr>
          </a:p>
          <a:p>
            <a:pPr indent="-340360" lvl="0" marL="342900" rtl="0" algn="l">
              <a:spcBef>
                <a:spcPts val="0"/>
              </a:spcBef>
              <a:spcAft>
                <a:spcPts val="0"/>
              </a:spcAft>
              <a:buSzPts val="1400"/>
              <a:buFont typeface="Trebuchet MS"/>
              <a:buChar char="►"/>
            </a:pPr>
            <a:r>
              <a:rPr lang="en-US">
                <a:solidFill>
                  <a:srgbClr val="3F3F3F"/>
                </a:solidFill>
              </a:rPr>
              <a:t>Alternatively, researchers may only be interested in interesting moments of a process. In Discrete-Event-Simulation approach, the time evolution is broken up by events.</a:t>
            </a:r>
            <a:endParaRPr>
              <a:solidFill>
                <a:srgbClr val="3F3F3F"/>
              </a:solidFill>
            </a:endParaRPr>
          </a:p>
          <a:p>
            <a:pPr indent="0" lvl="0" marL="0" rtl="0" algn="l">
              <a:spcBef>
                <a:spcPts val="1000"/>
              </a:spcBef>
              <a:spcAft>
                <a:spcPts val="0"/>
              </a:spcAft>
              <a:buNone/>
            </a:pPr>
            <a:r>
              <a:t/>
            </a:r>
            <a:endParaRPr b="1" sz="1933"/>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d422bde1df_0_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a:t>
            </a:r>
            <a:endParaRPr/>
          </a:p>
        </p:txBody>
      </p:sp>
      <p:sp>
        <p:nvSpPr>
          <p:cNvPr id="155" name="Google Shape;155;gd422bde1df_0_5"/>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Trebuchet MS"/>
              <a:buChar char="►"/>
            </a:pPr>
            <a:r>
              <a:rPr lang="en-US">
                <a:solidFill>
                  <a:srgbClr val="3F3F3F"/>
                </a:solidFill>
              </a:rPr>
              <a:t>Analyzes the impact of an individual on a system and vice-versa.</a:t>
            </a:r>
            <a:endParaRPr>
              <a:solidFill>
                <a:srgbClr val="3F3F3F"/>
              </a:solidFill>
            </a:endParaRPr>
          </a:p>
          <a:p>
            <a:pPr indent="-365760" lvl="0" marL="342900" rtl="0" algn="l">
              <a:spcBef>
                <a:spcPts val="0"/>
              </a:spcBef>
              <a:spcAft>
                <a:spcPts val="0"/>
              </a:spcAft>
              <a:buSzPts val="1800"/>
              <a:buChar char="►"/>
            </a:pPr>
            <a:r>
              <a:rPr lang="en-US">
                <a:solidFill>
                  <a:srgbClr val="3F3F3F"/>
                </a:solidFill>
              </a:rPr>
              <a:t>Focuses to see how ‘micro-level’ factors impact ‘macro-level’ environment.</a:t>
            </a:r>
            <a:endParaRPr>
              <a:solidFill>
                <a:srgbClr val="3F3F3F"/>
              </a:solidFill>
            </a:endParaRPr>
          </a:p>
          <a:p>
            <a:pPr indent="-365760" lvl="0" marL="342900" rtl="0" algn="l">
              <a:spcBef>
                <a:spcPts val="0"/>
              </a:spcBef>
              <a:spcAft>
                <a:spcPts val="0"/>
              </a:spcAft>
              <a:buSzPts val="1800"/>
              <a:buChar char="►"/>
            </a:pPr>
            <a:r>
              <a:rPr lang="en-US">
                <a:solidFill>
                  <a:srgbClr val="3F3F3F"/>
                </a:solidFill>
              </a:rPr>
              <a:t>Helps us understand the underlying realities of those environments to shape the environment to act favorably</a:t>
            </a:r>
            <a:endParaRPr>
              <a:solidFill>
                <a:srgbClr val="3F3F3F"/>
              </a:solidFill>
            </a:endParaRPr>
          </a:p>
          <a:p>
            <a:pPr indent="-365760" lvl="0" marL="342900" rtl="0" algn="l">
              <a:spcBef>
                <a:spcPts val="0"/>
              </a:spcBef>
              <a:spcAft>
                <a:spcPts val="0"/>
              </a:spcAft>
              <a:buSzPts val="1800"/>
              <a:buChar char="►"/>
            </a:pPr>
            <a:r>
              <a:rPr lang="en-US">
                <a:solidFill>
                  <a:srgbClr val="3F3F3F"/>
                </a:solidFill>
              </a:rPr>
              <a:t>Helps us acquire potential insights about future or prevent negative outcome</a:t>
            </a:r>
            <a:endParaRPr>
              <a:solidFill>
                <a:srgbClr val="3F3F3F"/>
              </a:solidFill>
            </a:endParaRPr>
          </a:p>
          <a:p>
            <a:pPr indent="-365760" lvl="0" marL="342900" rtl="0" algn="l">
              <a:spcBef>
                <a:spcPts val="0"/>
              </a:spcBef>
              <a:spcAft>
                <a:spcPts val="0"/>
              </a:spcAft>
              <a:buSzPts val="1800"/>
              <a:buFont typeface="Trebuchet MS"/>
              <a:buChar char="►"/>
            </a:pPr>
            <a:r>
              <a:rPr lang="en-US">
                <a:solidFill>
                  <a:srgbClr val="3F3F3F"/>
                </a:solidFill>
              </a:rPr>
              <a:t>Examples where agent-based models are used:</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Analyzing the spread of epidemics</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Understanding the human body</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Studying consumer behavior</a:t>
            </a:r>
            <a:endParaRPr>
              <a:solidFill>
                <a:srgbClr val="3F3F3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gcd40d88f51_0_3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t>Overview of Mesa's Core Features</a:t>
            </a:r>
            <a:endParaRPr/>
          </a:p>
          <a:p>
            <a:pPr indent="0" lvl="0" marL="0" rtl="0" algn="l">
              <a:spcBef>
                <a:spcPts val="0"/>
              </a:spcBef>
              <a:spcAft>
                <a:spcPts val="0"/>
              </a:spcAft>
              <a:buNone/>
            </a:pPr>
            <a:r>
              <a:t/>
            </a:r>
            <a:endParaRPr/>
          </a:p>
        </p:txBody>
      </p:sp>
      <p:sp>
        <p:nvSpPr>
          <p:cNvPr id="371" name="Google Shape;371;gcd40d88f51_0_38"/>
          <p:cNvSpPr txBox="1"/>
          <p:nvPr>
            <p:ph idx="1" type="body"/>
          </p:nvPr>
        </p:nvSpPr>
        <p:spPr>
          <a:xfrm>
            <a:off x="677328" y="2160600"/>
            <a:ext cx="27849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000"/>
              <a:t>Modeling</a:t>
            </a:r>
            <a:endParaRPr b="1" sz="3000"/>
          </a:p>
          <a:p>
            <a:pPr indent="0" lvl="0" marL="0" rtl="0" algn="l">
              <a:spcBef>
                <a:spcPts val="1000"/>
              </a:spcBef>
              <a:spcAft>
                <a:spcPts val="0"/>
              </a:spcAft>
              <a:buNone/>
            </a:pPr>
            <a:r>
              <a:rPr b="1" lang="en-US" sz="1933"/>
              <a:t>-Modules =&gt; Agent class + Model class</a:t>
            </a:r>
            <a:endParaRPr b="1" sz="1933"/>
          </a:p>
          <a:p>
            <a:pPr indent="0" lvl="0" marL="0" rtl="0" algn="l">
              <a:spcBef>
                <a:spcPts val="1000"/>
              </a:spcBef>
              <a:spcAft>
                <a:spcPts val="0"/>
              </a:spcAft>
              <a:buNone/>
            </a:pPr>
            <a:r>
              <a:rPr b="1" lang="en-US" sz="1933"/>
              <a:t>-Scheduler =&gt; Define sequence of agent actions</a:t>
            </a:r>
            <a:endParaRPr b="1" sz="1933"/>
          </a:p>
          <a:p>
            <a:pPr indent="0" lvl="0" marL="0" rtl="0" algn="l">
              <a:spcBef>
                <a:spcPts val="1000"/>
              </a:spcBef>
              <a:spcAft>
                <a:spcPts val="0"/>
              </a:spcAft>
              <a:buNone/>
            </a:pPr>
            <a:r>
              <a:rPr b="1" lang="en-US" sz="1933"/>
              <a:t>-Space =&gt; Define space for agents to move</a:t>
            </a:r>
            <a:endParaRPr b="1" sz="1933"/>
          </a:p>
        </p:txBody>
      </p:sp>
      <p:sp>
        <p:nvSpPr>
          <p:cNvPr id="372" name="Google Shape;372;gcd40d88f51_0_38"/>
          <p:cNvSpPr txBox="1"/>
          <p:nvPr>
            <p:ph idx="1" type="body"/>
          </p:nvPr>
        </p:nvSpPr>
        <p:spPr>
          <a:xfrm>
            <a:off x="3761753" y="2160600"/>
            <a:ext cx="27849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000"/>
              <a:t>Analysis</a:t>
            </a:r>
            <a:endParaRPr b="1" sz="3000"/>
          </a:p>
          <a:p>
            <a:pPr indent="0" lvl="0" marL="0" rtl="0" algn="l">
              <a:spcBef>
                <a:spcPts val="1000"/>
              </a:spcBef>
              <a:spcAft>
                <a:spcPts val="0"/>
              </a:spcAft>
              <a:buNone/>
            </a:pPr>
            <a:r>
              <a:rPr b="1" lang="en-US" sz="1900"/>
              <a:t>-Data collector =&gt; Tools to collect data generated from your model</a:t>
            </a:r>
            <a:endParaRPr b="1" sz="1900"/>
          </a:p>
          <a:p>
            <a:pPr indent="0" lvl="0" marL="0" rtl="0" algn="l">
              <a:spcBef>
                <a:spcPts val="1000"/>
              </a:spcBef>
              <a:spcAft>
                <a:spcPts val="0"/>
              </a:spcAft>
              <a:buNone/>
            </a:pPr>
            <a:r>
              <a:rPr b="1" lang="en-US" sz="1900"/>
              <a:t>-Model parameterization =&gt; Run model multiple times with different parameter values</a:t>
            </a:r>
            <a:endParaRPr b="1" sz="1900"/>
          </a:p>
        </p:txBody>
      </p:sp>
      <p:sp>
        <p:nvSpPr>
          <p:cNvPr id="373" name="Google Shape;373;gcd40d88f51_0_38"/>
          <p:cNvSpPr txBox="1"/>
          <p:nvPr>
            <p:ph idx="1" type="body"/>
          </p:nvPr>
        </p:nvSpPr>
        <p:spPr>
          <a:xfrm>
            <a:off x="6846178" y="2160600"/>
            <a:ext cx="27849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000"/>
              <a:t>Visualization</a:t>
            </a:r>
            <a:endParaRPr b="1" sz="3000"/>
          </a:p>
          <a:p>
            <a:pPr indent="0" lvl="0" marL="0" rtl="0" algn="l">
              <a:spcBef>
                <a:spcPts val="1000"/>
              </a:spcBef>
              <a:spcAft>
                <a:spcPts val="0"/>
              </a:spcAft>
              <a:buNone/>
            </a:pPr>
            <a:r>
              <a:rPr b="1" lang="en-US" sz="1900"/>
              <a:t>-</a:t>
            </a:r>
            <a:r>
              <a:rPr b="1" lang="en-US" sz="1900"/>
              <a:t>ModularVisualization =&gt; Small local server to render model on a browser</a:t>
            </a:r>
            <a:endParaRPr b="1" sz="1900"/>
          </a:p>
          <a:p>
            <a:pPr indent="0" lvl="0" marL="0" rtl="0" algn="l">
              <a:spcBef>
                <a:spcPts val="1000"/>
              </a:spcBef>
              <a:spcAft>
                <a:spcPts val="0"/>
              </a:spcAft>
              <a:buNone/>
            </a:pPr>
            <a:r>
              <a:rPr b="1" lang="en-US" sz="1900"/>
              <a:t>-modules =&gt; Draw different types of data</a:t>
            </a:r>
            <a:endParaRPr b="1" sz="19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gcd40d88f51_0_2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Mesa's Core Features</a:t>
            </a:r>
            <a:endParaRPr/>
          </a:p>
        </p:txBody>
      </p:sp>
      <p:pic>
        <p:nvPicPr>
          <p:cNvPr id="379" name="Google Shape;379;gcd40d88f51_0_25"/>
          <p:cNvPicPr preferRelativeResize="0"/>
          <p:nvPr/>
        </p:nvPicPr>
        <p:blipFill>
          <a:blip r:embed="rId3">
            <a:alphaModFix/>
          </a:blip>
          <a:stretch>
            <a:fillRect/>
          </a:stretch>
        </p:blipFill>
        <p:spPr>
          <a:xfrm>
            <a:off x="948125" y="1670150"/>
            <a:ext cx="8180825" cy="41478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gcd40d88f51_0_3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Modeling Modules</a:t>
            </a:r>
            <a:endParaRPr/>
          </a:p>
        </p:txBody>
      </p:sp>
      <p:pic>
        <p:nvPicPr>
          <p:cNvPr id="385" name="Google Shape;385;gcd40d88f51_0_32"/>
          <p:cNvPicPr preferRelativeResize="0"/>
          <p:nvPr/>
        </p:nvPicPr>
        <p:blipFill>
          <a:blip r:embed="rId3">
            <a:alphaModFix/>
          </a:blip>
          <a:stretch>
            <a:fillRect/>
          </a:stretch>
        </p:blipFill>
        <p:spPr>
          <a:xfrm>
            <a:off x="1957463" y="1413800"/>
            <a:ext cx="6036526" cy="52403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gcd40d88f51_0_5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Analysis</a:t>
            </a:r>
            <a:endParaRPr/>
          </a:p>
        </p:txBody>
      </p:sp>
      <p:pic>
        <p:nvPicPr>
          <p:cNvPr id="391" name="Google Shape;391;gcd40d88f51_0_54"/>
          <p:cNvPicPr preferRelativeResize="0"/>
          <p:nvPr/>
        </p:nvPicPr>
        <p:blipFill>
          <a:blip r:embed="rId3">
            <a:alphaModFix/>
          </a:blip>
          <a:stretch>
            <a:fillRect/>
          </a:stretch>
        </p:blipFill>
        <p:spPr>
          <a:xfrm>
            <a:off x="1038925" y="1497450"/>
            <a:ext cx="7755751" cy="45911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cd40d88f51_0_6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Visualization</a:t>
            </a:r>
            <a:endParaRPr/>
          </a:p>
        </p:txBody>
      </p:sp>
      <p:pic>
        <p:nvPicPr>
          <p:cNvPr id="397" name="Google Shape;397;gcd40d88f51_0_60"/>
          <p:cNvPicPr preferRelativeResize="0"/>
          <p:nvPr/>
        </p:nvPicPr>
        <p:blipFill>
          <a:blip r:embed="rId3">
            <a:alphaModFix/>
          </a:blip>
          <a:stretch>
            <a:fillRect/>
          </a:stretch>
        </p:blipFill>
        <p:spPr>
          <a:xfrm>
            <a:off x="570575" y="1549500"/>
            <a:ext cx="8703550" cy="537256"/>
          </a:xfrm>
          <a:prstGeom prst="rect">
            <a:avLst/>
          </a:prstGeom>
          <a:noFill/>
          <a:ln>
            <a:noFill/>
          </a:ln>
        </p:spPr>
      </p:pic>
      <p:pic>
        <p:nvPicPr>
          <p:cNvPr id="398" name="Google Shape;398;gcd40d88f51_0_60"/>
          <p:cNvPicPr preferRelativeResize="0"/>
          <p:nvPr/>
        </p:nvPicPr>
        <p:blipFill>
          <a:blip r:embed="rId4">
            <a:alphaModFix/>
          </a:blip>
          <a:stretch>
            <a:fillRect/>
          </a:stretch>
        </p:blipFill>
        <p:spPr>
          <a:xfrm>
            <a:off x="570575" y="2306050"/>
            <a:ext cx="8703550" cy="32622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gcd40d88f51_0_14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DataCollector</a:t>
            </a:r>
            <a:endParaRPr/>
          </a:p>
        </p:txBody>
      </p:sp>
      <p:sp>
        <p:nvSpPr>
          <p:cNvPr id="404" name="Google Shape;404;gcd40d88f51_0_14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AutoNum type="arabicPeriod"/>
            </a:pPr>
            <a:r>
              <a:rPr lang="en-US"/>
              <a:t>Avoids looping to access data from each step.</a:t>
            </a:r>
            <a:endParaRPr/>
          </a:p>
          <a:p>
            <a:pPr indent="-320040" lvl="0" marL="457200" rtl="0" algn="l">
              <a:spcBef>
                <a:spcPts val="0"/>
              </a:spcBef>
              <a:spcAft>
                <a:spcPts val="0"/>
              </a:spcAft>
              <a:buSzPts val="1440"/>
              <a:buAutoNum type="arabicPeriod"/>
            </a:pPr>
            <a:r>
              <a:rPr lang="en-US"/>
              <a:t>Handles data collection and storage.</a:t>
            </a:r>
            <a:endParaRPr/>
          </a:p>
          <a:p>
            <a:pPr indent="-320040" lvl="0" marL="457200" rtl="0" algn="l">
              <a:spcBef>
                <a:spcPts val="0"/>
              </a:spcBef>
              <a:spcAft>
                <a:spcPts val="0"/>
              </a:spcAft>
              <a:buSzPts val="1440"/>
              <a:buAutoNum type="arabicPeriod"/>
            </a:pPr>
            <a:r>
              <a:rPr lang="en-US"/>
              <a:t>Stores 3 categories of data - </a:t>
            </a:r>
            <a:endParaRPr/>
          </a:p>
          <a:p>
            <a:pPr indent="-320040" lvl="0" marL="914400" rtl="0" algn="l">
              <a:spcBef>
                <a:spcPts val="0"/>
              </a:spcBef>
              <a:spcAft>
                <a:spcPts val="0"/>
              </a:spcAft>
              <a:buSzPts val="1440"/>
              <a:buChar char="-"/>
            </a:pPr>
            <a:r>
              <a:rPr lang="en-US"/>
              <a:t>Model level variables</a:t>
            </a:r>
            <a:endParaRPr/>
          </a:p>
          <a:p>
            <a:pPr indent="-320040" lvl="0" marL="914400" rtl="0" algn="l">
              <a:spcBef>
                <a:spcPts val="0"/>
              </a:spcBef>
              <a:spcAft>
                <a:spcPts val="0"/>
              </a:spcAft>
              <a:buSzPts val="1440"/>
              <a:buChar char="-"/>
            </a:pPr>
            <a:r>
              <a:rPr lang="en-US"/>
              <a:t>Agent level variables</a:t>
            </a:r>
            <a:endParaRPr/>
          </a:p>
          <a:p>
            <a:pPr indent="-320040" lvl="0" marL="914400" rtl="0" algn="l">
              <a:spcBef>
                <a:spcPts val="0"/>
              </a:spcBef>
              <a:spcAft>
                <a:spcPts val="0"/>
              </a:spcAft>
              <a:buSzPts val="1440"/>
              <a:buChar char="-"/>
            </a:pPr>
            <a:r>
              <a:rPr lang="en-US"/>
              <a:t>Tables</a:t>
            </a:r>
            <a:endParaRPr/>
          </a:p>
          <a:p>
            <a:pPr indent="-320040" lvl="0" marL="457200" rtl="0" algn="l">
              <a:spcBef>
                <a:spcPts val="0"/>
              </a:spcBef>
              <a:spcAft>
                <a:spcPts val="0"/>
              </a:spcAft>
              <a:buSzPts val="1440"/>
              <a:buAutoNum type="arabicPeriod"/>
            </a:pPr>
            <a:r>
              <a:rPr lang="en-US"/>
              <a:t>Model-level and agent-level variables are added to the datacollector along with functions for collecting them.</a:t>
            </a:r>
            <a:endParaRPr/>
          </a:p>
          <a:p>
            <a:pPr indent="-320040" lvl="0" marL="457200" rtl="0" algn="l">
              <a:spcBef>
                <a:spcPts val="0"/>
              </a:spcBef>
              <a:spcAft>
                <a:spcPts val="0"/>
              </a:spcAft>
              <a:buSzPts val="1440"/>
              <a:buAutoNum type="arabicPeriod"/>
            </a:pPr>
            <a:r>
              <a:rPr lang="en-US"/>
              <a:t>Model level collection function take model objects as input</a:t>
            </a:r>
            <a:endParaRPr/>
          </a:p>
          <a:p>
            <a:pPr indent="-320040" lvl="0" marL="457200" rtl="0" algn="l">
              <a:spcBef>
                <a:spcPts val="0"/>
              </a:spcBef>
              <a:spcAft>
                <a:spcPts val="0"/>
              </a:spcAft>
              <a:buSzPts val="1440"/>
              <a:buAutoNum type="arabicPeriod"/>
            </a:pPr>
            <a:r>
              <a:rPr lang="en-US"/>
              <a:t>Agent level collection function take agent object as input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gcd40d88f51_0_14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DataCollector - Collect Method</a:t>
            </a:r>
            <a:endParaRPr/>
          </a:p>
        </p:txBody>
      </p:sp>
      <p:sp>
        <p:nvSpPr>
          <p:cNvPr id="410" name="Google Shape;410;gcd40d88f51_0_14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42900" lvl="0" marL="457200" rtl="0" algn="l">
              <a:spcBef>
                <a:spcPts val="1000"/>
              </a:spcBef>
              <a:spcAft>
                <a:spcPts val="0"/>
              </a:spcAft>
              <a:buSzPts val="1800"/>
              <a:buAutoNum type="arabicPeriod"/>
            </a:pPr>
            <a:r>
              <a:rPr lang="en-US">
                <a:solidFill>
                  <a:srgbClr val="404040"/>
                </a:solidFill>
              </a:rPr>
              <a:t>When the data collector’s </a:t>
            </a:r>
            <a:r>
              <a:rPr lang="en-US">
                <a:solidFill>
                  <a:srgbClr val="E74C3C"/>
                </a:solidFill>
              </a:rPr>
              <a:t>collect</a:t>
            </a:r>
            <a:r>
              <a:rPr lang="en-US">
                <a:solidFill>
                  <a:srgbClr val="404040"/>
                </a:solidFill>
              </a:rPr>
              <a:t> method is called, with a model object as its argument, it applies each model-level collection function to the model, and stores the results in a dictionary, associating the current value with the current step of the model. </a:t>
            </a:r>
            <a:endParaRPr>
              <a:solidFill>
                <a:srgbClr val="404040"/>
              </a:solidFill>
            </a:endParaRPr>
          </a:p>
          <a:p>
            <a:pPr indent="-342900" lvl="0" marL="457200" rtl="0" algn="l">
              <a:spcBef>
                <a:spcPts val="0"/>
              </a:spcBef>
              <a:spcAft>
                <a:spcPts val="0"/>
              </a:spcAft>
              <a:buSzPts val="1800"/>
              <a:buAutoNum type="arabicPeriod"/>
            </a:pPr>
            <a:r>
              <a:rPr lang="en-US">
                <a:solidFill>
                  <a:srgbClr val="404040"/>
                </a:solidFill>
              </a:rPr>
              <a:t>Similarly, the method applies each agent-level collection function to each agent currently in the schedule, associating the resulting value with the step of the model, and the agent’s </a:t>
            </a:r>
            <a:r>
              <a:rPr lang="en-US">
                <a:solidFill>
                  <a:srgbClr val="E74C3C"/>
                </a:solidFill>
              </a:rPr>
              <a:t>unique_id</a:t>
            </a:r>
            <a:r>
              <a:rPr lang="en-US">
                <a:solidFill>
                  <a:srgbClr val="404040"/>
                </a:solidFill>
              </a:rPr>
              <a:t>.</a:t>
            </a:r>
            <a:endParaRPr>
              <a:solidFill>
                <a:srgbClr val="404040"/>
              </a:solidFill>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gcd40d88f51_0_15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DataCollector - Collect Method</a:t>
            </a:r>
            <a:endParaRPr/>
          </a:p>
        </p:txBody>
      </p:sp>
      <p:sp>
        <p:nvSpPr>
          <p:cNvPr id="416" name="Google Shape;416;gcd40d88f51_0_15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fontScale="47500"/>
          </a:bodyPr>
          <a:lstStyle/>
          <a:p>
            <a:pPr indent="-326628" lvl="0" marL="457200" rtl="0" algn="l">
              <a:spcBef>
                <a:spcPts val="1000"/>
              </a:spcBef>
              <a:spcAft>
                <a:spcPts val="0"/>
              </a:spcAft>
              <a:buSzPct val="100000"/>
              <a:buAutoNum type="arabicPeriod"/>
            </a:pPr>
            <a:r>
              <a:rPr lang="en-US" sz="3250">
                <a:solidFill>
                  <a:srgbClr val="3F3F3F"/>
                </a:solidFill>
              </a:rPr>
              <a:t>A DataCollector is instantiated with two dictionaries of reporter names and associated variable names or functions for each, one for each:</a:t>
            </a:r>
            <a:endParaRPr sz="3250">
              <a:solidFill>
                <a:srgbClr val="3F3F3F"/>
              </a:solidFill>
            </a:endParaRPr>
          </a:p>
          <a:p>
            <a:pPr indent="-326628" lvl="0" marL="914400" rtl="0" algn="l">
              <a:spcBef>
                <a:spcPts val="0"/>
              </a:spcBef>
              <a:spcAft>
                <a:spcPts val="0"/>
              </a:spcAft>
              <a:buClr>
                <a:srgbClr val="3F3F3F"/>
              </a:buClr>
              <a:buSzPct val="100000"/>
              <a:buChar char="-"/>
            </a:pPr>
            <a:r>
              <a:rPr lang="en-US" sz="3250">
                <a:solidFill>
                  <a:srgbClr val="3F3F3F"/>
                </a:solidFill>
              </a:rPr>
              <a:t>model-level data and one for agent-level data; </a:t>
            </a:r>
            <a:endParaRPr sz="3250">
              <a:solidFill>
                <a:srgbClr val="3F3F3F"/>
              </a:solidFill>
            </a:endParaRPr>
          </a:p>
          <a:p>
            <a:pPr indent="-326628" lvl="0" marL="914400" rtl="0" algn="l">
              <a:spcBef>
                <a:spcPts val="0"/>
              </a:spcBef>
              <a:spcAft>
                <a:spcPts val="0"/>
              </a:spcAft>
              <a:buClr>
                <a:srgbClr val="3F3F3F"/>
              </a:buClr>
              <a:buSzPct val="100000"/>
              <a:buChar char="-"/>
            </a:pPr>
            <a:r>
              <a:rPr lang="en-US" sz="3250">
                <a:solidFill>
                  <a:srgbClr val="3F3F3F"/>
                </a:solidFill>
              </a:rPr>
              <a:t>a third dictionary provides table names and columns. </a:t>
            </a:r>
            <a:endParaRPr sz="3250">
              <a:solidFill>
                <a:srgbClr val="3F3F3F"/>
              </a:solidFill>
            </a:endParaRPr>
          </a:p>
          <a:p>
            <a:pPr indent="-326628" lvl="0" marL="457200" rtl="0" algn="l">
              <a:spcBef>
                <a:spcPts val="0"/>
              </a:spcBef>
              <a:spcAft>
                <a:spcPts val="0"/>
              </a:spcAft>
              <a:buSzPct val="100000"/>
              <a:buAutoNum type="arabicPeriod"/>
            </a:pPr>
            <a:r>
              <a:rPr lang="en-US" sz="3250">
                <a:solidFill>
                  <a:srgbClr val="3F3F3F"/>
                </a:solidFill>
              </a:rPr>
              <a:t>Variable names are converted into functions which retrieve attributes of that name.</a:t>
            </a:r>
            <a:endParaRPr sz="3250">
              <a:solidFill>
                <a:srgbClr val="3F3F3F"/>
              </a:solidFill>
            </a:endParaRPr>
          </a:p>
          <a:p>
            <a:pPr indent="-326628" lvl="0" marL="457200" rtl="0" algn="l">
              <a:spcBef>
                <a:spcPts val="0"/>
              </a:spcBef>
              <a:spcAft>
                <a:spcPts val="0"/>
              </a:spcAft>
              <a:buSzPct val="100000"/>
              <a:buAutoNum type="arabicPeriod"/>
            </a:pPr>
            <a:r>
              <a:rPr lang="en-US" sz="3250">
                <a:solidFill>
                  <a:srgbClr val="3F3F3F"/>
                </a:solidFill>
              </a:rPr>
              <a:t>Datacollector function sketch: </a:t>
            </a:r>
            <a:endParaRPr sz="3250">
              <a:solidFill>
                <a:srgbClr val="3F3F3F"/>
              </a:solidFill>
            </a:endParaRPr>
          </a:p>
          <a:p>
            <a:pPr indent="0" lvl="0" marL="457200" rtl="0" algn="l">
              <a:spcBef>
                <a:spcPts val="1000"/>
              </a:spcBef>
              <a:spcAft>
                <a:spcPts val="0"/>
              </a:spcAft>
              <a:buNone/>
            </a:pPr>
            <a:r>
              <a:rPr lang="en-US" sz="3250">
                <a:solidFill>
                  <a:srgbClr val="3F3F3F"/>
                </a:solidFill>
              </a:rPr>
              <a:t>self.datacollector = DataCollector( model_reporters={"Model_name of your choice": model_value_at_each_step}, agent_reporters={"Agent_name_of_your_choice": agent_value_per_id_at_each_step})</a:t>
            </a:r>
            <a:endParaRPr sz="3250">
              <a:solidFill>
                <a:srgbClr val="3F3F3F"/>
              </a:solidFill>
            </a:endParaRPr>
          </a:p>
          <a:p>
            <a:pPr indent="-326628" lvl="0" marL="457200" rtl="0" algn="l">
              <a:spcBef>
                <a:spcPts val="1000"/>
              </a:spcBef>
              <a:spcAft>
                <a:spcPts val="0"/>
              </a:spcAft>
              <a:buSzPct val="100000"/>
              <a:buAutoNum type="arabicPeriod"/>
            </a:pPr>
            <a:r>
              <a:rPr lang="en-US" sz="3250">
                <a:solidFill>
                  <a:srgbClr val="3F3F3F"/>
                </a:solidFill>
              </a:rPr>
              <a:t>Exploring DataCollector: </a:t>
            </a:r>
            <a:endParaRPr sz="3250">
              <a:solidFill>
                <a:srgbClr val="3F3F3F"/>
              </a:solidFill>
            </a:endParaRPr>
          </a:p>
          <a:p>
            <a:pPr indent="0" lvl="0" marL="457200" rtl="0" algn="l">
              <a:spcBef>
                <a:spcPts val="1000"/>
              </a:spcBef>
              <a:spcAft>
                <a:spcPts val="0"/>
              </a:spcAft>
              <a:buNone/>
            </a:pPr>
            <a:r>
              <a:rPr lang="en-US" u="sng">
                <a:solidFill>
                  <a:schemeClr val="hlink"/>
                </a:solidFill>
                <a:hlinkClick r:id="rId3"/>
              </a:rPr>
              <a:t>https://mesa.readthedocs.io/en/master/_modules/datacollection.html</a:t>
            </a:r>
            <a:endParaRPr>
              <a:solidFill>
                <a:srgbClr val="3F3F3F"/>
              </a:solidFill>
            </a:endParaRPr>
          </a:p>
          <a:p>
            <a:pPr indent="0" lvl="0" marL="457200" rtl="0" algn="l">
              <a:spcBef>
                <a:spcPts val="1000"/>
              </a:spcBef>
              <a:spcAft>
                <a:spcPts val="0"/>
              </a:spcAft>
              <a:buNone/>
            </a:pPr>
            <a:r>
              <a:t/>
            </a:r>
            <a:endParaRPr>
              <a:solidFill>
                <a:srgbClr val="3F3F3F"/>
              </a:solidFill>
            </a:endParaRPr>
          </a:p>
          <a:p>
            <a:pPr indent="0" lvl="0" marL="457200" rtl="0" algn="l">
              <a:spcBef>
                <a:spcPts val="1000"/>
              </a:spcBef>
              <a:spcAft>
                <a:spcPts val="0"/>
              </a:spcAft>
              <a:buNone/>
            </a:pPr>
            <a:r>
              <a:t/>
            </a:r>
            <a:endParaRPr>
              <a:solidFill>
                <a:srgbClr val="3F3F3F"/>
              </a:solidFill>
            </a:endParaRPr>
          </a:p>
          <a:p>
            <a:pPr indent="0" lvl="0" marL="457200" rtl="0" algn="l">
              <a:spcBef>
                <a:spcPts val="1000"/>
              </a:spcBef>
              <a:spcAft>
                <a:spcPts val="0"/>
              </a:spcAft>
              <a:buNone/>
            </a:pPr>
            <a:r>
              <a:t/>
            </a:r>
            <a:endParaRPr>
              <a:solidFill>
                <a:srgbClr val="404040"/>
              </a:solidFill>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gcd40d88f51_0_162"/>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BatchRunner</a:t>
            </a:r>
            <a:endParaRPr/>
          </a:p>
        </p:txBody>
      </p:sp>
      <p:sp>
        <p:nvSpPr>
          <p:cNvPr id="422" name="Google Shape;422;gcd40d88f51_0_162"/>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42900" lvl="0" marL="457200" marR="114300" rtl="0" algn="l">
              <a:lnSpc>
                <a:spcPct val="140000"/>
              </a:lnSpc>
              <a:spcBef>
                <a:spcPts val="0"/>
              </a:spcBef>
              <a:spcAft>
                <a:spcPts val="0"/>
              </a:spcAft>
              <a:buSzPts val="1800"/>
              <a:buFont typeface="Trebuchet MS"/>
              <a:buAutoNum type="arabicPeriod"/>
            </a:pPr>
            <a:r>
              <a:rPr lang="en-US">
                <a:solidFill>
                  <a:srgbClr val="3F3F3F"/>
                </a:solidFill>
              </a:rPr>
              <a:t>A single class to manage a batch run or parameter sweep of a given model.</a:t>
            </a:r>
            <a:endParaRPr>
              <a:solidFill>
                <a:srgbClr val="3F3F3F"/>
              </a:solidFill>
            </a:endParaRPr>
          </a:p>
          <a:p>
            <a:pPr indent="-342900" lvl="0" marL="457200" rtl="0" algn="l">
              <a:spcBef>
                <a:spcPts val="0"/>
              </a:spcBef>
              <a:spcAft>
                <a:spcPts val="0"/>
              </a:spcAft>
              <a:buSzPts val="1800"/>
              <a:buAutoNum type="arabicPeriod"/>
            </a:pPr>
            <a:r>
              <a:rPr lang="en-US"/>
              <a:t>Provides method to run your model with specific parameters multiple times.</a:t>
            </a:r>
            <a:endParaRPr/>
          </a:p>
          <a:p>
            <a:pPr indent="-342900" lvl="0" marL="457200" rtl="0" algn="l">
              <a:spcBef>
                <a:spcPts val="0"/>
              </a:spcBef>
              <a:spcAft>
                <a:spcPts val="0"/>
              </a:spcAft>
              <a:buSzPts val="1800"/>
              <a:buAutoNum type="arabicPeriod"/>
            </a:pPr>
            <a:r>
              <a:rPr lang="en-US"/>
              <a:t>Avoids the execution of for loop.</a:t>
            </a:r>
            <a:endParaRPr/>
          </a:p>
          <a:p>
            <a:pPr indent="-342900" lvl="0" marL="457200" rtl="0" algn="l">
              <a:spcBef>
                <a:spcPts val="0"/>
              </a:spcBef>
              <a:spcAft>
                <a:spcPts val="0"/>
              </a:spcAft>
              <a:buSzPts val="1800"/>
              <a:buFont typeface="Trebuchet MS"/>
              <a:buAutoNum type="arabicPeriod"/>
            </a:pPr>
            <a:r>
              <a:rPr lang="en-US">
                <a:solidFill>
                  <a:srgbClr val="3F3F3F"/>
                </a:solidFill>
              </a:rPr>
              <a:t>run_all() -&gt; runs the model at all parameter combinations and store results.</a:t>
            </a:r>
            <a:endParaRPr>
              <a:solidFill>
                <a:srgbClr val="3F3F3F"/>
              </a:solidFill>
            </a:endParaRPr>
          </a:p>
          <a:p>
            <a:pPr indent="-342900" lvl="0" marL="457200" rtl="0" algn="l">
              <a:spcBef>
                <a:spcPts val="0"/>
              </a:spcBef>
              <a:spcAft>
                <a:spcPts val="0"/>
              </a:spcAft>
              <a:buSzPts val="1800"/>
              <a:buFont typeface="Trebuchet MS"/>
              <a:buAutoNum type="arabicPeriod"/>
            </a:pPr>
            <a:r>
              <a:rPr lang="en-US">
                <a:solidFill>
                  <a:srgbClr val="404040"/>
                </a:solidFill>
              </a:rPr>
              <a:t>self.running variable enables conditional shut off of the model once a condition is met. </a:t>
            </a:r>
            <a:endParaRPr>
              <a:solidFill>
                <a:srgbClr val="3F3F3F"/>
              </a:solidFill>
            </a:endParaRPr>
          </a:p>
          <a:p>
            <a:pPr indent="-342900" lvl="0" marL="457200" rtl="0" algn="l">
              <a:spcBef>
                <a:spcPts val="0"/>
              </a:spcBef>
              <a:spcAft>
                <a:spcPts val="0"/>
              </a:spcAft>
              <a:buSzPts val="1800"/>
              <a:buAutoNum type="arabicPeriod"/>
            </a:pPr>
            <a:r>
              <a:rPr lang="en-US">
                <a:solidFill>
                  <a:srgbClr val="3F3F3F"/>
                </a:solidFill>
              </a:rPr>
              <a:t>Exploring BatchRunner:</a:t>
            </a:r>
            <a:endParaRPr>
              <a:solidFill>
                <a:srgbClr val="3F3F3F"/>
              </a:solidFill>
            </a:endParaRPr>
          </a:p>
          <a:p>
            <a:pPr indent="0" lvl="0" marL="457200" rtl="0" algn="l">
              <a:spcBef>
                <a:spcPts val="1000"/>
              </a:spcBef>
              <a:spcAft>
                <a:spcPts val="0"/>
              </a:spcAft>
              <a:buNone/>
            </a:pPr>
            <a:r>
              <a:rPr lang="en-US" u="sng">
                <a:solidFill>
                  <a:schemeClr val="hlink"/>
                </a:solidFill>
                <a:hlinkClick r:id="rId3"/>
              </a:rPr>
              <a:t>https://mesa.readthedocs.io/en/master/_modules/mesa/batchrunner.html</a:t>
            </a:r>
            <a:endParaRPr>
              <a:solidFill>
                <a:srgbClr val="3F3F3F"/>
              </a:solidFill>
            </a:endParaRPr>
          </a:p>
          <a:p>
            <a:pPr indent="0" lvl="0" marL="457200" rtl="0" algn="l">
              <a:spcBef>
                <a:spcPts val="1000"/>
              </a:spcBef>
              <a:spcAft>
                <a:spcPts val="0"/>
              </a:spcAft>
              <a:buNone/>
            </a:pPr>
            <a:r>
              <a:t/>
            </a:r>
            <a:endParaRPr>
              <a:solidFill>
                <a:srgbClr val="3F3F3F"/>
              </a:solidFill>
            </a:endParaRPr>
          </a:p>
          <a:p>
            <a:pPr indent="0" lvl="0" marL="0" rtl="0" algn="l">
              <a:spcBef>
                <a:spcPts val="1000"/>
              </a:spcBef>
              <a:spcAft>
                <a:spcPts val="0"/>
              </a:spcAft>
              <a:buNone/>
            </a:pPr>
            <a:r>
              <a:t/>
            </a:r>
            <a:endParaRPr>
              <a:solidFill>
                <a:srgbClr val="3F3F3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gcd40d88f51_0_115"/>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Case Study 1: Boltzmann’s Wealth Distribution</a:t>
            </a:r>
            <a:endParaRPr/>
          </a:p>
        </p:txBody>
      </p:sp>
      <p:sp>
        <p:nvSpPr>
          <p:cNvPr id="428" name="Google Shape;428;gcd40d88f51_0_115"/>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320040" lvl="0" marL="457200" rtl="0" algn="l">
              <a:spcBef>
                <a:spcPts val="1000"/>
              </a:spcBef>
              <a:spcAft>
                <a:spcPts val="0"/>
              </a:spcAft>
              <a:buSzPts val="1440"/>
              <a:buAutoNum type="arabicPeriod"/>
            </a:pPr>
            <a:r>
              <a:rPr lang="en-US"/>
              <a:t>The equilibrium statistical mechanics is based on the Boltzmann–Gibbs law, which states that the probability distribution function (PDF) of energy ε is </a:t>
            </a:r>
            <a:endParaRPr/>
          </a:p>
          <a:p>
            <a:pPr indent="0" lvl="0" marL="457200" rtl="0" algn="l">
              <a:spcBef>
                <a:spcPts val="1000"/>
              </a:spcBef>
              <a:spcAft>
                <a:spcPts val="0"/>
              </a:spcAft>
              <a:buNone/>
            </a:pPr>
            <a:r>
              <a:rPr lang="en-US"/>
              <a:t>P(ε) = Ce−ε/T,</a:t>
            </a:r>
            <a:endParaRPr/>
          </a:p>
          <a:p>
            <a:pPr indent="0" lvl="0" marL="457200" rtl="0" algn="l">
              <a:spcBef>
                <a:spcPts val="1000"/>
              </a:spcBef>
              <a:spcAft>
                <a:spcPts val="0"/>
              </a:spcAft>
              <a:buNone/>
            </a:pPr>
            <a:r>
              <a:rPr lang="en-US"/>
              <a:t>where T is the temperature, and C is a normalizing constant. The main ingredient in the textbook derivation of the Boltzmann-Gibbs law is conservation of energy. </a:t>
            </a:r>
            <a:endParaRPr/>
          </a:p>
          <a:p>
            <a:pPr indent="-320040" lvl="0" marL="457200" rtl="0" algn="l">
              <a:spcBef>
                <a:spcPts val="1000"/>
              </a:spcBef>
              <a:spcAft>
                <a:spcPts val="0"/>
              </a:spcAft>
              <a:buSzPts val="1440"/>
              <a:buAutoNum type="arabicPeriod"/>
            </a:pPr>
            <a:r>
              <a:rPr lang="en-US"/>
              <a:t>When two economic agents make a transaction, some amount of money is transferred from one agent to another, but the sum of their monies before and after transaction is the same: m1 + m2 = m</a:t>
            </a:r>
            <a:r>
              <a:rPr lang="en-US"/>
              <a:t>′</a:t>
            </a:r>
            <a:r>
              <a:rPr lang="en-US"/>
              <a:t>1 + m′2</a:t>
            </a:r>
            <a:endParaRPr/>
          </a:p>
          <a:p>
            <a:pPr indent="-320040" lvl="0" marL="457200" rtl="0" algn="l">
              <a:spcBef>
                <a:spcPts val="0"/>
              </a:spcBef>
              <a:spcAft>
                <a:spcPts val="0"/>
              </a:spcAft>
              <a:buSzPts val="1440"/>
              <a:buAutoNum type="arabicPeriod"/>
            </a:pPr>
            <a:r>
              <a:rPr lang="en-US"/>
              <a:t>So, money is locally conserved in interactions between agents. Then, by analogy with statistical physics, one may expect that the equilibrium PDF of money m in a closed system of agents has the Boltzmann-Gibbs form P(m) =e−m/T /T, where T is the effective “money temperature” equal to the average amount of money per agent.</a:t>
            </a:r>
            <a:endParaRPr/>
          </a:p>
          <a:p>
            <a:pPr indent="0" lvl="0" marL="0" rtl="0" algn="l">
              <a:spcBef>
                <a:spcPts val="100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8"/>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pic>
        <p:nvPicPr>
          <p:cNvPr id="161" name="Google Shape;161;p8"/>
          <p:cNvPicPr preferRelativeResize="0"/>
          <p:nvPr>
            <p:ph idx="1" type="body"/>
          </p:nvPr>
        </p:nvPicPr>
        <p:blipFill rotWithShape="1">
          <a:blip r:embed="rId3">
            <a:alphaModFix/>
          </a:blip>
          <a:srcRect b="0" l="0" r="0" t="0"/>
          <a:stretch/>
        </p:blipFill>
        <p:spPr>
          <a:xfrm>
            <a:off x="2036521" y="2160588"/>
            <a:ext cx="5878996" cy="3881437"/>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gcd40d88f51_0_122"/>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- 3</a:t>
            </a:r>
            <a:endParaRPr/>
          </a:p>
          <a:p>
            <a:pPr indent="0" lvl="0" marL="0" rtl="0" algn="l">
              <a:spcBef>
                <a:spcPts val="0"/>
              </a:spcBef>
              <a:spcAft>
                <a:spcPts val="0"/>
              </a:spcAft>
              <a:buClr>
                <a:schemeClr val="accent1"/>
              </a:buClr>
              <a:buSzPts val="3600"/>
              <a:buFont typeface="Trebuchet MS"/>
              <a:buNone/>
            </a:pPr>
            <a:r>
              <a:t/>
            </a:r>
            <a:endParaRPr/>
          </a:p>
        </p:txBody>
      </p:sp>
      <p:sp>
        <p:nvSpPr>
          <p:cNvPr id="434" name="Google Shape;434;gcd40d88f51_0_122"/>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r>
              <a:rPr lang="en-US"/>
              <a:t>Building a sample model</a:t>
            </a:r>
            <a:endParaRPr/>
          </a:p>
          <a:p>
            <a:pPr indent="0" lvl="0" marL="0" rtl="0" algn="l">
              <a:spcBef>
                <a:spcPts val="1000"/>
              </a:spcBef>
              <a:spcAft>
                <a:spcPts val="0"/>
              </a:spcAft>
              <a:buSzPts val="1440"/>
              <a:buNone/>
            </a:pPr>
            <a:r>
              <a:rPr lang="en-US"/>
              <a:t>Datacollector</a:t>
            </a:r>
            <a:endParaRPr/>
          </a:p>
          <a:p>
            <a:pPr indent="0" lvl="0" marL="0" rtl="0" algn="l">
              <a:spcBef>
                <a:spcPts val="1000"/>
              </a:spcBef>
              <a:spcAft>
                <a:spcPts val="0"/>
              </a:spcAft>
              <a:buSzPts val="1440"/>
              <a:buNone/>
            </a:pPr>
            <a:r>
              <a:rPr lang="en-US"/>
              <a:t>Batchrunner</a:t>
            </a:r>
            <a:endParaRPr/>
          </a:p>
        </p:txBody>
      </p:sp>
      <p:sp>
        <p:nvSpPr>
          <p:cNvPr id="435" name="Google Shape;435;gcd40d88f51_0_122"/>
          <p:cNvSpPr txBox="1"/>
          <p:nvPr/>
        </p:nvSpPr>
        <p:spPr>
          <a:xfrm>
            <a:off x="1890125" y="4081350"/>
            <a:ext cx="70923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600">
                <a:solidFill>
                  <a:schemeClr val="dk1"/>
                </a:solidFill>
                <a:latin typeface="Trebuchet MS"/>
                <a:ea typeface="Trebuchet MS"/>
                <a:cs typeface="Trebuchet MS"/>
                <a:sym typeface="Trebuchet MS"/>
              </a:rPr>
              <a:t>Working through the example provided by Mesa documentation</a:t>
            </a:r>
            <a:endParaRPr sz="3600">
              <a:solidFill>
                <a:schemeClr val="dk1"/>
              </a:solidFill>
              <a:latin typeface="Trebuchet MS"/>
              <a:ea typeface="Trebuchet MS"/>
              <a:cs typeface="Trebuchet MS"/>
              <a:sym typeface="Trebuchet MS"/>
            </a:endParaRPr>
          </a:p>
          <a:p>
            <a:pPr indent="0" lvl="0" marL="0" rtl="0" algn="l">
              <a:spcBef>
                <a:spcPts val="0"/>
              </a:spcBef>
              <a:spcAft>
                <a:spcPts val="0"/>
              </a:spcAft>
              <a:buNone/>
            </a:pPr>
            <a:r>
              <a:t/>
            </a:r>
            <a:endParaRPr sz="3600">
              <a:latin typeface="Trebuchet MS"/>
              <a:ea typeface="Trebuchet MS"/>
              <a:cs typeface="Trebuchet MS"/>
              <a:sym typeface="Trebuchet M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gcd40d88f51_0_130"/>
          <p:cNvSpPr txBox="1"/>
          <p:nvPr>
            <p:ph type="ctrTitle"/>
          </p:nvPr>
        </p:nvSpPr>
        <p:spPr>
          <a:xfrm>
            <a:off x="1507067" y="2404534"/>
            <a:ext cx="7767000" cy="1646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r>
              <a:rPr lang="en-US"/>
              <a:t>DAY 2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gcd40d88f51_0_19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Visualizations</a:t>
            </a:r>
            <a:endParaRPr/>
          </a:p>
        </p:txBody>
      </p:sp>
      <p:sp>
        <p:nvSpPr>
          <p:cNvPr id="446" name="Google Shape;446;gcd40d88f51_0_190"/>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320040" lvl="0" marL="457200" rtl="0" algn="l">
              <a:spcBef>
                <a:spcPts val="1000"/>
              </a:spcBef>
              <a:spcAft>
                <a:spcPts val="0"/>
              </a:spcAft>
              <a:buSzPts val="1440"/>
              <a:buAutoNum type="arabicPeriod"/>
            </a:pPr>
            <a:r>
              <a:rPr lang="en-US"/>
              <a:t>Mesa provides built-in components that allows you to create an interactive visualization of the model.</a:t>
            </a:r>
            <a:endParaRPr/>
          </a:p>
          <a:p>
            <a:pPr indent="-320040" lvl="0" marL="457200" rtl="0" algn="l">
              <a:spcBef>
                <a:spcPts val="0"/>
              </a:spcBef>
              <a:spcAft>
                <a:spcPts val="0"/>
              </a:spcAft>
              <a:buSzPts val="1440"/>
              <a:buAutoNum type="arabicPeriod"/>
            </a:pPr>
            <a:r>
              <a:rPr lang="en-US"/>
              <a:t>Launches a web-browser to visualize the application.</a:t>
            </a:r>
            <a:endParaRPr/>
          </a:p>
          <a:p>
            <a:pPr indent="-320040" lvl="0" marL="457200" rtl="0" algn="l">
              <a:spcBef>
                <a:spcPts val="0"/>
              </a:spcBef>
              <a:spcAft>
                <a:spcPts val="0"/>
              </a:spcAft>
              <a:buSzPts val="1440"/>
              <a:buAutoNum type="arabicPeriod"/>
            </a:pPr>
            <a:r>
              <a:rPr lang="en-US"/>
              <a:t>Runs the model and turns each step into JSON object.</a:t>
            </a:r>
            <a:endParaRPr/>
          </a:p>
          <a:p>
            <a:pPr indent="-342900" lvl="0" marL="457200" rtl="0" algn="l">
              <a:spcBef>
                <a:spcPts val="0"/>
              </a:spcBef>
              <a:spcAft>
                <a:spcPts val="0"/>
              </a:spcAft>
              <a:buSzPts val="1800"/>
              <a:buFont typeface="Trebuchet MS"/>
              <a:buAutoNum type="arabicPeriod"/>
            </a:pPr>
            <a:r>
              <a:rPr lang="en-US">
                <a:solidFill>
                  <a:srgbClr val="404040"/>
                </a:solidFill>
              </a:rPr>
              <a:t>A visualization is built up of a few different modules: </a:t>
            </a:r>
            <a:endParaRPr>
              <a:solidFill>
                <a:srgbClr val="404040"/>
              </a:solidFill>
            </a:endParaRPr>
          </a:p>
          <a:p>
            <a:pPr indent="-320040" lvl="0" marL="914400" rtl="0" algn="l">
              <a:spcBef>
                <a:spcPts val="0"/>
              </a:spcBef>
              <a:spcAft>
                <a:spcPts val="0"/>
              </a:spcAft>
              <a:buClr>
                <a:srgbClr val="404040"/>
              </a:buClr>
              <a:buSzPts val="1440"/>
              <a:buChar char="-"/>
            </a:pPr>
            <a:r>
              <a:rPr lang="en-US">
                <a:solidFill>
                  <a:srgbClr val="404040"/>
                </a:solidFill>
              </a:rPr>
              <a:t>module for drawing agents on a grid.</a:t>
            </a:r>
            <a:endParaRPr>
              <a:solidFill>
                <a:srgbClr val="404040"/>
              </a:solidFill>
            </a:endParaRPr>
          </a:p>
          <a:p>
            <a:pPr indent="-320040" lvl="0" marL="914400" rtl="0" algn="l">
              <a:spcBef>
                <a:spcPts val="0"/>
              </a:spcBef>
              <a:spcAft>
                <a:spcPts val="0"/>
              </a:spcAft>
              <a:buClr>
                <a:srgbClr val="404040"/>
              </a:buClr>
              <a:buSzPts val="1440"/>
              <a:buChar char="-"/>
            </a:pPr>
            <a:r>
              <a:rPr lang="en-US">
                <a:solidFill>
                  <a:srgbClr val="404040"/>
                </a:solidFill>
              </a:rPr>
              <a:t>module for drawing a chart of some variable. </a:t>
            </a:r>
            <a:endParaRPr>
              <a:solidFill>
                <a:srgbClr val="404040"/>
              </a:solidFill>
            </a:endParaRPr>
          </a:p>
          <a:p>
            <a:pPr indent="-320040" lvl="0" marL="914400" rtl="0" algn="l">
              <a:spcBef>
                <a:spcPts val="0"/>
              </a:spcBef>
              <a:spcAft>
                <a:spcPts val="0"/>
              </a:spcAft>
              <a:buClr>
                <a:srgbClr val="404040"/>
              </a:buClr>
              <a:buSzPts val="1440"/>
              <a:buChar char="-"/>
            </a:pPr>
            <a:r>
              <a:rPr lang="en-US">
                <a:solidFill>
                  <a:srgbClr val="404040"/>
                </a:solidFill>
              </a:rPr>
              <a:t>modules can be created to build your own visualization</a:t>
            </a:r>
            <a:endParaRPr>
              <a:solidFill>
                <a:srgbClr val="404040"/>
              </a:solidFill>
            </a:endParaRPr>
          </a:p>
          <a:p>
            <a:pPr indent="-320040" lvl="0" marL="457200" rtl="0" algn="l">
              <a:spcBef>
                <a:spcPts val="0"/>
              </a:spcBef>
              <a:spcAft>
                <a:spcPts val="0"/>
              </a:spcAft>
              <a:buClr>
                <a:srgbClr val="404040"/>
              </a:buClr>
              <a:buSzPts val="1440"/>
              <a:buAutoNum type="arabicPeriod"/>
            </a:pPr>
            <a:r>
              <a:rPr lang="en-US">
                <a:solidFill>
                  <a:srgbClr val="404040"/>
                </a:solidFill>
              </a:rPr>
              <a:t>Each module has a </a:t>
            </a:r>
            <a:endParaRPr>
              <a:solidFill>
                <a:srgbClr val="404040"/>
              </a:solidFill>
            </a:endParaRPr>
          </a:p>
          <a:p>
            <a:pPr indent="-320040" lvl="0" marL="457200" rtl="0" algn="l">
              <a:spcBef>
                <a:spcPts val="0"/>
              </a:spcBef>
              <a:spcAft>
                <a:spcPts val="0"/>
              </a:spcAft>
              <a:buClr>
                <a:srgbClr val="404040"/>
              </a:buClr>
              <a:buSzPts val="1440"/>
              <a:buChar char="-"/>
            </a:pPr>
            <a:r>
              <a:rPr lang="en-US">
                <a:solidFill>
                  <a:srgbClr val="404040"/>
                </a:solidFill>
              </a:rPr>
              <a:t>Python part -  runs on the server and turns a model state into JSON data;</a:t>
            </a:r>
            <a:endParaRPr>
              <a:solidFill>
                <a:srgbClr val="404040"/>
              </a:solidFill>
            </a:endParaRPr>
          </a:p>
          <a:p>
            <a:pPr indent="-320040" lvl="0" marL="457200" rtl="0" algn="l">
              <a:spcBef>
                <a:spcPts val="0"/>
              </a:spcBef>
              <a:spcAft>
                <a:spcPts val="0"/>
              </a:spcAft>
              <a:buClr>
                <a:srgbClr val="404040"/>
              </a:buClr>
              <a:buSzPts val="1440"/>
              <a:buChar char="-"/>
            </a:pPr>
            <a:r>
              <a:rPr lang="en-US">
                <a:solidFill>
                  <a:srgbClr val="404040"/>
                </a:solidFill>
              </a:rPr>
              <a:t>JavaScript side - takes that JSON data and draws it in the browser window.</a:t>
            </a:r>
            <a:endParaRPr>
              <a:solidFill>
                <a:srgbClr val="404040"/>
              </a:solidFill>
            </a:endParaRPr>
          </a:p>
          <a:p>
            <a:pPr indent="-320040" lvl="0" marL="457200" rtl="0" algn="l">
              <a:spcBef>
                <a:spcPts val="0"/>
              </a:spcBef>
              <a:spcAft>
                <a:spcPts val="0"/>
              </a:spcAft>
              <a:buClr>
                <a:srgbClr val="404040"/>
              </a:buClr>
              <a:buSzPts val="1440"/>
              <a:buAutoNum type="arabicPeriod"/>
            </a:pPr>
            <a:r>
              <a:rPr lang="en-US">
                <a:solidFill>
                  <a:srgbClr val="404040"/>
                </a:solidFill>
              </a:rPr>
              <a:t>Exploring Mesa’s visualization:</a:t>
            </a:r>
            <a:endParaRPr>
              <a:solidFill>
                <a:srgbClr val="404040"/>
              </a:solidFill>
            </a:endParaRPr>
          </a:p>
          <a:p>
            <a:pPr indent="0" lvl="0" marL="457200" rtl="0" algn="l">
              <a:spcBef>
                <a:spcPts val="1000"/>
              </a:spcBef>
              <a:spcAft>
                <a:spcPts val="0"/>
              </a:spcAft>
              <a:buNone/>
            </a:pPr>
            <a:r>
              <a:rPr lang="en-US" u="sng">
                <a:solidFill>
                  <a:schemeClr val="hlink"/>
                </a:solidFill>
                <a:hlinkClick r:id="rId3"/>
              </a:rPr>
              <a:t>https://mesa.readthedocs.io/en/master/_modules/index.html</a:t>
            </a:r>
            <a:endParaRPr>
              <a:solidFill>
                <a:srgbClr val="404040"/>
              </a:solidFill>
            </a:endParaRPr>
          </a:p>
          <a:p>
            <a:pPr indent="0" lvl="0" marL="457200" rtl="0" algn="l">
              <a:spcBef>
                <a:spcPts val="1000"/>
              </a:spcBef>
              <a:spcAft>
                <a:spcPts val="0"/>
              </a:spcAft>
              <a:buNone/>
            </a:pPr>
            <a:r>
              <a:t/>
            </a:r>
            <a:endParaRPr>
              <a:solidFill>
                <a:srgbClr val="404040"/>
              </a:solidFill>
            </a:endParaRPr>
          </a:p>
          <a:p>
            <a:pPr indent="0" lvl="0" marL="457200" rtl="0" algn="l">
              <a:spcBef>
                <a:spcPts val="1000"/>
              </a:spcBef>
              <a:spcAft>
                <a:spcPts val="0"/>
              </a:spcAft>
              <a:buNone/>
            </a:pPr>
            <a:r>
              <a:rPr lang="en-US">
                <a:solidFill>
                  <a:srgbClr val="404040"/>
                </a:solidFill>
              </a:rPr>
              <a:t>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gcd40d88f51_0_196"/>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Exercise - 4</a:t>
            </a:r>
            <a:endParaRPr/>
          </a:p>
        </p:txBody>
      </p:sp>
      <p:sp>
        <p:nvSpPr>
          <p:cNvPr id="452" name="Google Shape;452;gcd40d88f51_0_196"/>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320040" lvl="0" marL="457200" rtl="0" algn="l">
              <a:spcBef>
                <a:spcPts val="1000"/>
              </a:spcBef>
              <a:spcAft>
                <a:spcPts val="0"/>
              </a:spcAft>
              <a:buClr>
                <a:srgbClr val="404040"/>
              </a:buClr>
              <a:buSzPts val="1440"/>
              <a:buChar char="-"/>
            </a:pPr>
            <a:r>
              <a:rPr lang="en-US"/>
              <a:t>Create a visualization for boltzmann wealth distribution</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gcd40d88f51_0_174"/>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Case Study: Forecasting the outcome of pandemic</a:t>
            </a:r>
            <a:endParaRPr/>
          </a:p>
        </p:txBody>
      </p:sp>
      <p:sp>
        <p:nvSpPr>
          <p:cNvPr id="458" name="Google Shape;458;gcd40d88f51_0_174"/>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solidFill>
                  <a:srgbClr val="3F3F3F"/>
                </a:solidFill>
              </a:rPr>
              <a:t>A traditional framework for infectious disease spread is the so-called </a:t>
            </a:r>
            <a:r>
              <a:rPr lang="en-US" u="sng">
                <a:solidFill>
                  <a:srgbClr val="3F3F3F"/>
                </a:solidFill>
                <a:hlinkClick r:id="rId3">
                  <a:extLst>
                    <a:ext uri="{A12FA001-AC4F-418D-AE19-62706E023703}">
                      <ahyp:hlinkClr val="tx"/>
                    </a:ext>
                  </a:extLst>
                </a:hlinkClick>
              </a:rPr>
              <a:t>SIR model</a:t>
            </a:r>
            <a:r>
              <a:rPr lang="en-US">
                <a:solidFill>
                  <a:srgbClr val="3F3F3F"/>
                </a:solidFill>
              </a:rPr>
              <a:t>, dividing a population into:</a:t>
            </a:r>
            <a:endParaRPr>
              <a:solidFill>
                <a:srgbClr val="3F3F3F"/>
              </a:solidFill>
            </a:endParaRPr>
          </a:p>
          <a:p>
            <a:pPr indent="0" lvl="0" marL="0" rtl="0" algn="l">
              <a:spcBef>
                <a:spcPts val="1000"/>
              </a:spcBef>
              <a:spcAft>
                <a:spcPts val="0"/>
              </a:spcAft>
              <a:buNone/>
            </a:pPr>
            <a:r>
              <a:rPr lang="en-US">
                <a:solidFill>
                  <a:srgbClr val="3F3F3F"/>
                </a:solidFill>
              </a:rPr>
              <a:t>- susceptible (S)</a:t>
            </a:r>
            <a:endParaRPr>
              <a:solidFill>
                <a:srgbClr val="3F3F3F"/>
              </a:solidFill>
            </a:endParaRPr>
          </a:p>
          <a:p>
            <a:pPr indent="0" lvl="0" marL="0" rtl="0" algn="l">
              <a:spcBef>
                <a:spcPts val="1000"/>
              </a:spcBef>
              <a:spcAft>
                <a:spcPts val="0"/>
              </a:spcAft>
              <a:buNone/>
            </a:pPr>
            <a:r>
              <a:rPr lang="en-US">
                <a:solidFill>
                  <a:srgbClr val="3F3F3F"/>
                </a:solidFill>
              </a:rPr>
              <a:t>- infectious (I) </a:t>
            </a:r>
            <a:endParaRPr>
              <a:solidFill>
                <a:srgbClr val="3F3F3F"/>
              </a:solidFill>
            </a:endParaRPr>
          </a:p>
          <a:p>
            <a:pPr indent="0" lvl="0" marL="0" rtl="0" algn="l">
              <a:spcBef>
                <a:spcPts val="1000"/>
              </a:spcBef>
              <a:spcAft>
                <a:spcPts val="0"/>
              </a:spcAft>
              <a:buNone/>
            </a:pPr>
            <a:r>
              <a:rPr lang="en-US">
                <a:solidFill>
                  <a:srgbClr val="3F3F3F"/>
                </a:solidFill>
              </a:rPr>
              <a:t>- recovered/removed</a:t>
            </a:r>
            <a:endParaRPr>
              <a:solidFill>
                <a:srgbClr val="3F3F3F"/>
              </a:solidFill>
            </a:endParaRPr>
          </a:p>
          <a:p>
            <a:pPr indent="0" lvl="0" marL="0" rtl="0" algn="l">
              <a:spcBef>
                <a:spcPts val="1000"/>
              </a:spcBef>
              <a:spcAft>
                <a:spcPts val="0"/>
              </a:spcAft>
              <a:buNone/>
            </a:pPr>
            <a:r>
              <a:rPr lang="en-US">
                <a:solidFill>
                  <a:srgbClr val="3F3F3F"/>
                </a:solidFill>
              </a:rPr>
              <a:t>Can be estimated over time with a set of differential equations given known transition rates between states.</a:t>
            </a:r>
            <a:endParaRPr>
              <a:solidFill>
                <a:srgbClr val="3F3F3F"/>
              </a:solidFill>
            </a:endParaRPr>
          </a:p>
          <a:p>
            <a:pPr indent="0" lvl="0" marL="0" rtl="0" algn="l">
              <a:spcBef>
                <a:spcPts val="1000"/>
              </a:spcBef>
              <a:spcAft>
                <a:spcPts val="0"/>
              </a:spcAft>
              <a:buNone/>
            </a:pPr>
            <a:r>
              <a:rPr lang="en-US">
                <a:solidFill>
                  <a:srgbClr val="3F3F3F"/>
                </a:solidFill>
              </a:rPr>
              <a:t>Depend on parameters like the R0 for the infection. These equation based methods are called compartmental models</a:t>
            </a:r>
            <a:endParaRPr>
              <a:solidFill>
                <a:srgbClr val="3F3F3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gcd40d88f51_0_179"/>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Case Study 2: Forecasting the outcome of pandemic</a:t>
            </a:r>
            <a:endParaRPr/>
          </a:p>
        </p:txBody>
      </p:sp>
      <p:sp>
        <p:nvSpPr>
          <p:cNvPr id="464" name="Google Shape;464;gcd40d88f51_0_179"/>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Michigan.gov website has been actively collecting information about COVID patients at county level. The information is available on </a:t>
            </a:r>
            <a:r>
              <a:rPr lang="en-US" u="sng">
                <a:solidFill>
                  <a:schemeClr val="hlink"/>
                </a:solidFill>
                <a:hlinkClick r:id="rId3"/>
              </a:rPr>
              <a:t>https://www.michigan.gov/coronavirus/0,9753,7-406-98163_98173---,00.html</a:t>
            </a:r>
            <a:endParaRPr/>
          </a:p>
          <a:p>
            <a:pPr indent="0" lvl="0" marL="0" rtl="0" algn="l">
              <a:spcBef>
                <a:spcPts val="1000"/>
              </a:spcBef>
              <a:spcAft>
                <a:spcPts val="0"/>
              </a:spcAft>
              <a:buNone/>
            </a:pPr>
            <a:r>
              <a:rPr lang="en-US"/>
              <a:t>Let us use this data to develop an SIR model to study the spread of virus using Mesa.</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gd0d3342532_0_5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Exercise -5</a:t>
            </a:r>
            <a:endParaRPr/>
          </a:p>
        </p:txBody>
      </p:sp>
      <p:sp>
        <p:nvSpPr>
          <p:cNvPr id="470" name="Google Shape;470;gd0d3342532_0_5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Working with dataframes</a:t>
            </a:r>
            <a:endParaRPr/>
          </a:p>
          <a:p>
            <a:pPr indent="0" lvl="0" marL="0" rtl="0" algn="l">
              <a:spcBef>
                <a:spcPts val="1000"/>
              </a:spcBef>
              <a:spcAft>
                <a:spcPts val="0"/>
              </a:spcAft>
              <a:buNone/>
            </a:pPr>
            <a:r>
              <a:rPr lang="en-US"/>
              <a:t>Reading files from dataframes</a:t>
            </a:r>
            <a:endParaRPr/>
          </a:p>
          <a:p>
            <a:pPr indent="0" lvl="0" marL="0" rtl="0" algn="l">
              <a:spcBef>
                <a:spcPts val="1000"/>
              </a:spcBef>
              <a:spcAft>
                <a:spcPts val="0"/>
              </a:spcAft>
              <a:buNone/>
            </a:pPr>
            <a:r>
              <a:rPr lang="en-US"/>
              <a:t>Exploring data</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gcd40d88f51_0_201"/>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Exercise - 6 </a:t>
            </a:r>
            <a:endParaRPr/>
          </a:p>
        </p:txBody>
      </p:sp>
      <p:sp>
        <p:nvSpPr>
          <p:cNvPr id="476" name="Google Shape;476;gcd40d88f51_0_201"/>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Develop a basic network model simulation using COVID data and Mesa</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gd0d3342532_0_37"/>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chemeClr val="accent1"/>
              </a:buClr>
              <a:buSzPct val="100000"/>
              <a:buFont typeface="Trebuchet MS"/>
              <a:buNone/>
            </a:pPr>
            <a:r>
              <a:rPr lang="en-US"/>
              <a:t>Case Study: Schelling’s Segregation Model</a:t>
            </a:r>
            <a:endParaRPr/>
          </a:p>
          <a:p>
            <a:pPr indent="0" lvl="0" marL="0" rtl="0" algn="l">
              <a:spcBef>
                <a:spcPts val="0"/>
              </a:spcBef>
              <a:spcAft>
                <a:spcPts val="0"/>
              </a:spcAft>
              <a:buClr>
                <a:schemeClr val="accent1"/>
              </a:buClr>
              <a:buSzPct val="100000"/>
              <a:buFont typeface="Trebuchet MS"/>
              <a:buNone/>
            </a:pPr>
            <a:r>
              <a:t/>
            </a:r>
            <a:endParaRPr/>
          </a:p>
        </p:txBody>
      </p:sp>
      <p:sp>
        <p:nvSpPr>
          <p:cNvPr id="482" name="Google Shape;482;gd0d3342532_0_37"/>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365760" lvl="0" marL="342900" rtl="0" algn="l">
              <a:lnSpc>
                <a:spcPct val="115000"/>
              </a:lnSpc>
              <a:spcBef>
                <a:spcPts val="1200"/>
              </a:spcBef>
              <a:spcAft>
                <a:spcPts val="0"/>
              </a:spcAft>
              <a:buSzPts val="1800"/>
              <a:buFont typeface="Trebuchet MS"/>
              <a:buChar char="►"/>
            </a:pPr>
            <a:r>
              <a:rPr lang="en-US">
                <a:solidFill>
                  <a:schemeClr val="dk1"/>
                </a:solidFill>
                <a:latin typeface="Arial"/>
                <a:ea typeface="Arial"/>
                <a:cs typeface="Arial"/>
                <a:sym typeface="Arial"/>
              </a:rPr>
              <a:t>Racial segregation has always been a pernicious social problem in the United States. Many factors have contributed to segregation including prejudice, zoning laws, housing discrimination, and loan discrimination. Although much effort has been extended to desegregate our schools, churches, and neighborhoods, the </a:t>
            </a:r>
            <a:r>
              <a:rPr lang="en-US" u="sng">
                <a:solidFill>
                  <a:schemeClr val="hlink"/>
                </a:solidFill>
                <a:latin typeface="Arial"/>
                <a:ea typeface="Arial"/>
                <a:cs typeface="Arial"/>
                <a:sym typeface="Arial"/>
                <a:hlinkClick r:id="rId3"/>
              </a:rPr>
              <a:t>US continues to remain segregated</a:t>
            </a:r>
            <a:r>
              <a:rPr lang="en-US">
                <a:solidFill>
                  <a:schemeClr val="dk1"/>
                </a:solidFill>
                <a:latin typeface="Arial"/>
                <a:ea typeface="Arial"/>
                <a:cs typeface="Arial"/>
                <a:sym typeface="Arial"/>
              </a:rPr>
              <a:t> by race and economic lines.</a:t>
            </a:r>
            <a:endParaRPr>
              <a:solidFill>
                <a:schemeClr val="dk1"/>
              </a:solidFill>
              <a:latin typeface="Arial"/>
              <a:ea typeface="Arial"/>
              <a:cs typeface="Arial"/>
              <a:sym typeface="Arial"/>
            </a:endParaRPr>
          </a:p>
          <a:p>
            <a:pPr indent="-365760" lvl="0" marL="342900" rtl="0" algn="l">
              <a:lnSpc>
                <a:spcPct val="115000"/>
              </a:lnSpc>
              <a:spcBef>
                <a:spcPts val="0"/>
              </a:spcBef>
              <a:spcAft>
                <a:spcPts val="0"/>
              </a:spcAft>
              <a:buSzPts val="1800"/>
              <a:buFont typeface="Arial"/>
              <a:buChar char="►"/>
            </a:pPr>
            <a:r>
              <a:rPr lang="en-US">
                <a:solidFill>
                  <a:schemeClr val="dk1"/>
                </a:solidFill>
                <a:latin typeface="Arial"/>
                <a:ea typeface="Arial"/>
                <a:cs typeface="Arial"/>
                <a:sym typeface="Arial"/>
              </a:rPr>
              <a:t>In 1971, the American economist </a:t>
            </a:r>
            <a:r>
              <a:rPr lang="en-US" u="sng">
                <a:solidFill>
                  <a:schemeClr val="hlink"/>
                </a:solidFill>
                <a:latin typeface="Arial"/>
                <a:ea typeface="Arial"/>
                <a:cs typeface="Arial"/>
                <a:sym typeface="Arial"/>
                <a:hlinkClick r:id="rId4"/>
              </a:rPr>
              <a:t>Thomas Schelling</a:t>
            </a:r>
            <a:r>
              <a:rPr lang="en-US">
                <a:solidFill>
                  <a:schemeClr val="dk1"/>
                </a:solidFill>
                <a:latin typeface="Arial"/>
                <a:ea typeface="Arial"/>
                <a:cs typeface="Arial"/>
                <a:sym typeface="Arial"/>
              </a:rPr>
              <a:t> created an agent-based model that suggested inadvertent behavior might also contribute to segregation. His </a:t>
            </a:r>
            <a:r>
              <a:rPr i="1" lang="en-US">
                <a:solidFill>
                  <a:schemeClr val="dk1"/>
                </a:solidFill>
                <a:latin typeface="Arial"/>
                <a:ea typeface="Arial"/>
                <a:cs typeface="Arial"/>
                <a:sym typeface="Arial"/>
              </a:rPr>
              <a:t>model of segregation</a:t>
            </a:r>
            <a:r>
              <a:rPr lang="en-US">
                <a:solidFill>
                  <a:schemeClr val="dk1"/>
                </a:solidFill>
                <a:latin typeface="Arial"/>
                <a:ea typeface="Arial"/>
                <a:cs typeface="Arial"/>
                <a:sym typeface="Arial"/>
              </a:rPr>
              <a:t> showed that even when individuals (or "agents") didn't mind being surrounded or living by agents of a different race or economic background, they would still </a:t>
            </a:r>
            <a:r>
              <a:rPr i="1" lang="en-US">
                <a:solidFill>
                  <a:schemeClr val="dk1"/>
                </a:solidFill>
                <a:latin typeface="Arial"/>
                <a:ea typeface="Arial"/>
                <a:cs typeface="Arial"/>
                <a:sym typeface="Arial"/>
              </a:rPr>
              <a:t>choose</a:t>
            </a:r>
            <a:r>
              <a:rPr lang="en-US">
                <a:solidFill>
                  <a:schemeClr val="dk1"/>
                </a:solidFill>
                <a:latin typeface="Arial"/>
                <a:ea typeface="Arial"/>
                <a:cs typeface="Arial"/>
                <a:sym typeface="Arial"/>
              </a:rPr>
              <a:t> to segregate themselves from other agents over time! Although the model is quite simple, it provides a fascinating look at how individuals might self-segregate, even when they have no explicit desire to do so.</a:t>
            </a:r>
            <a:endParaRPr>
              <a:solidFill>
                <a:schemeClr val="dk1"/>
              </a:solidFill>
              <a:latin typeface="Arial"/>
              <a:ea typeface="Arial"/>
              <a:cs typeface="Arial"/>
              <a:sym typeface="Arial"/>
            </a:endParaRPr>
          </a:p>
          <a:p>
            <a:pPr indent="0" lvl="0" marL="342900" rtl="0" algn="l">
              <a:lnSpc>
                <a:spcPct val="115000"/>
              </a:lnSpc>
              <a:spcBef>
                <a:spcPts val="1200"/>
              </a:spcBef>
              <a:spcAft>
                <a:spcPts val="0"/>
              </a:spcAft>
              <a:buNone/>
            </a:pPr>
            <a:r>
              <a:t/>
            </a:r>
            <a:endParaRPr>
              <a:solidFill>
                <a:schemeClr val="dk1"/>
              </a:solidFill>
              <a:highlight>
                <a:srgbClr val="FFFFFF"/>
              </a:highligh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gcd40d88f51_0_85"/>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fontScale="90000"/>
          </a:bodyPr>
          <a:lstStyle/>
          <a:p>
            <a:pPr indent="0" lvl="0" marL="0" rtl="0" algn="l">
              <a:spcBef>
                <a:spcPts val="0"/>
              </a:spcBef>
              <a:spcAft>
                <a:spcPts val="0"/>
              </a:spcAft>
              <a:buClr>
                <a:schemeClr val="accent1"/>
              </a:buClr>
              <a:buSzPct val="100000"/>
              <a:buFont typeface="Trebuchet MS"/>
              <a:buNone/>
            </a:pPr>
            <a:r>
              <a:rPr lang="en-US"/>
              <a:t>Case Study 3: Schelling’s Segregation Model</a:t>
            </a:r>
            <a:endParaRPr/>
          </a:p>
          <a:p>
            <a:pPr indent="0" lvl="0" marL="0" rtl="0" algn="l">
              <a:spcBef>
                <a:spcPts val="0"/>
              </a:spcBef>
              <a:spcAft>
                <a:spcPts val="0"/>
              </a:spcAft>
              <a:buClr>
                <a:schemeClr val="accent1"/>
              </a:buClr>
              <a:buSzPct val="100000"/>
              <a:buFont typeface="Trebuchet MS"/>
              <a:buNone/>
            </a:pPr>
            <a:r>
              <a:t/>
            </a:r>
            <a:endParaRPr/>
          </a:p>
        </p:txBody>
      </p:sp>
      <p:sp>
        <p:nvSpPr>
          <p:cNvPr id="488" name="Google Shape;488;gcd40d88f51_0_85"/>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latin typeface="Arial"/>
              <a:ea typeface="Arial"/>
              <a:cs typeface="Arial"/>
              <a:sym typeface="Arial"/>
            </a:endParaRPr>
          </a:p>
          <a:p>
            <a:pPr indent="-365760" lvl="0" marL="342900" rtl="0" algn="l">
              <a:spcBef>
                <a:spcPts val="0"/>
              </a:spcBef>
              <a:spcAft>
                <a:spcPts val="0"/>
              </a:spcAft>
              <a:buSzPts val="1800"/>
              <a:buFont typeface="Trebuchet MS"/>
              <a:buChar char="►"/>
            </a:pPr>
            <a:r>
              <a:rPr lang="en-US">
                <a:solidFill>
                  <a:schemeClr val="dk1"/>
                </a:solidFill>
                <a:highlight>
                  <a:srgbClr val="FFFFFF"/>
                </a:highlight>
              </a:rPr>
              <a:t>The model assumptions Schelling used were the following:</a:t>
            </a:r>
            <a:endParaRPr>
              <a:solidFill>
                <a:schemeClr val="dk1"/>
              </a:solidFill>
              <a:highlight>
                <a:srgbClr val="FFFFFF"/>
              </a:highlight>
            </a:endParaRPr>
          </a:p>
          <a:p>
            <a:pPr indent="0" lvl="0" marL="342900" rtl="0" algn="l">
              <a:spcBef>
                <a:spcPts val="0"/>
              </a:spcBef>
              <a:spcAft>
                <a:spcPts val="0"/>
              </a:spcAft>
              <a:buNone/>
            </a:pPr>
            <a:r>
              <a:rPr lang="en-US">
                <a:solidFill>
                  <a:schemeClr val="dk1"/>
                </a:solidFill>
                <a:highlight>
                  <a:srgbClr val="FFFFFF"/>
                </a:highlight>
              </a:rPr>
              <a:t>-	Two different types of agents are distributed in a ﬁnite 2-D space.</a:t>
            </a:r>
            <a:endParaRPr>
              <a:solidFill>
                <a:schemeClr val="dk1"/>
              </a:solidFill>
              <a:highlight>
                <a:srgbClr val="FFFFFF"/>
              </a:highlight>
            </a:endParaRPr>
          </a:p>
          <a:p>
            <a:pPr indent="0" lvl="0" marL="342900" rtl="0" algn="l">
              <a:spcBef>
                <a:spcPts val="0"/>
              </a:spcBef>
              <a:spcAft>
                <a:spcPts val="0"/>
              </a:spcAft>
              <a:buNone/>
            </a:pPr>
            <a:r>
              <a:rPr lang="en-US">
                <a:solidFill>
                  <a:schemeClr val="dk1"/>
                </a:solidFill>
                <a:highlight>
                  <a:srgbClr val="FFFFFF"/>
                </a:highlight>
              </a:rPr>
              <a:t>-	In each iteration, a randomly chosen agent looks around its neighborhood, and if the fraction of agents of the same type among its neighbors is below a threshold, it jumps to another location randomly chosen in the space.</a:t>
            </a:r>
            <a:endParaRPr>
              <a:solidFill>
                <a:schemeClr val="dk1"/>
              </a:solidFill>
              <a:highlight>
                <a:srgbClr val="FFFFFF"/>
              </a:highlight>
            </a:endParaRPr>
          </a:p>
          <a:p>
            <a:pPr indent="0" lvl="0" marL="342900" rtl="0" algn="l">
              <a:spcBef>
                <a:spcPts val="0"/>
              </a:spcBef>
              <a:spcAft>
                <a:spcPts val="0"/>
              </a:spcAft>
              <a:buNone/>
            </a:pPr>
            <a:r>
              <a:t/>
            </a:r>
            <a:endParaRPr>
              <a:solidFill>
                <a:schemeClr val="dk1"/>
              </a:solidFill>
              <a:highlight>
                <a:srgbClr val="FFFFFF"/>
              </a:highlight>
            </a:endParaRPr>
          </a:p>
          <a:p>
            <a:pPr indent="-365760" lvl="0" marL="342900" rtl="0" algn="l">
              <a:spcBef>
                <a:spcPts val="0"/>
              </a:spcBef>
              <a:spcAft>
                <a:spcPts val="0"/>
              </a:spcAft>
              <a:buSzPts val="1800"/>
              <a:buFont typeface="Arial"/>
              <a:buChar char="►"/>
            </a:pPr>
            <a:r>
              <a:rPr lang="en-US">
                <a:solidFill>
                  <a:schemeClr val="dk1"/>
                </a:solidFill>
                <a:highlight>
                  <a:srgbClr val="FFFFFF"/>
                </a:highlight>
                <a:latin typeface="Arial"/>
                <a:ea typeface="Arial"/>
                <a:cs typeface="Arial"/>
                <a:sym typeface="Arial"/>
              </a:rPr>
              <a:t> Question addressed with this model: How high the threshold had to be in order for segregation to occur</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gd422bde1df_0_10"/>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Overview of Agent Based Modeling</a:t>
            </a:r>
            <a:endParaRPr/>
          </a:p>
        </p:txBody>
      </p:sp>
      <p:sp>
        <p:nvSpPr>
          <p:cNvPr id="167" name="Google Shape;167;gd422bde1df_0_10"/>
          <p:cNvSpPr txBox="1"/>
          <p:nvPr>
            <p:ph idx="1" type="body"/>
          </p:nvPr>
        </p:nvSpPr>
        <p:spPr>
          <a:xfrm>
            <a:off x="677334" y="2160589"/>
            <a:ext cx="8596800" cy="3880800"/>
          </a:xfrm>
          <a:prstGeom prst="rect">
            <a:avLst/>
          </a:prstGeom>
        </p:spPr>
        <p:txBody>
          <a:bodyPr anchorCtr="0" anchor="t" bIns="45700" lIns="91425" spcFirstLastPara="1" rIns="91425" wrap="square" tIns="45700">
            <a:normAutofit/>
          </a:bodyPr>
          <a:lstStyle/>
          <a:p>
            <a:pPr indent="-365760" lvl="0" marL="342900" rtl="0" algn="l">
              <a:spcBef>
                <a:spcPts val="0"/>
              </a:spcBef>
              <a:spcAft>
                <a:spcPts val="0"/>
              </a:spcAft>
              <a:buSzPts val="1800"/>
              <a:buFont typeface="Trebuchet MS"/>
              <a:buChar char="►"/>
            </a:pPr>
            <a:r>
              <a:rPr lang="en-US">
                <a:solidFill>
                  <a:srgbClr val="3F3F3F"/>
                </a:solidFill>
              </a:rPr>
              <a:t>Defining a model</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Simplified abstraction of reality that allows us to better understand and describe it.</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An abstraction in which only essential ingredients are retained according to the questions asked about a system.</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It is a representation of a phenomena in a mathematical or computer based language.</a:t>
            </a:r>
            <a:endParaRPr>
              <a:solidFill>
                <a:srgbClr val="3F3F3F"/>
              </a:solidFill>
            </a:endParaRPr>
          </a:p>
          <a:p>
            <a:pPr indent="-365760" lvl="0" marL="342900" rtl="0" algn="l">
              <a:spcBef>
                <a:spcPts val="0"/>
              </a:spcBef>
              <a:spcAft>
                <a:spcPts val="0"/>
              </a:spcAft>
              <a:buSzPts val="1800"/>
              <a:buFont typeface="Trebuchet MS"/>
              <a:buChar char="►"/>
            </a:pPr>
            <a:r>
              <a:rPr lang="en-US">
                <a:solidFill>
                  <a:srgbClr val="3F3F3F"/>
                </a:solidFill>
              </a:rPr>
              <a:t>Usage of a model</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Understand</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Predict</a:t>
            </a:r>
            <a:endParaRPr>
              <a:solidFill>
                <a:srgbClr val="3F3F3F"/>
              </a:solidFill>
            </a:endParaRPr>
          </a:p>
          <a:p>
            <a:pPr indent="-320040" lvl="0" marL="457200" rtl="0" algn="l">
              <a:spcBef>
                <a:spcPts val="0"/>
              </a:spcBef>
              <a:spcAft>
                <a:spcPts val="0"/>
              </a:spcAft>
              <a:buClr>
                <a:srgbClr val="3F3F3F"/>
              </a:buClr>
              <a:buSzPts val="1440"/>
              <a:buChar char="-"/>
            </a:pPr>
            <a:r>
              <a:rPr lang="en-US">
                <a:solidFill>
                  <a:srgbClr val="3F3F3F"/>
                </a:solidFill>
              </a:rPr>
              <a:t>Control a phenomena</a:t>
            </a:r>
            <a:endParaRPr>
              <a:solidFill>
                <a:srgbClr val="3F3F3F"/>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gcd40d88f51_0_208"/>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Exercise 7</a:t>
            </a:r>
            <a:endParaRPr/>
          </a:p>
          <a:p>
            <a:pPr indent="0" lvl="0" marL="0" rtl="0" algn="l">
              <a:spcBef>
                <a:spcPts val="0"/>
              </a:spcBef>
              <a:spcAft>
                <a:spcPts val="0"/>
              </a:spcAft>
              <a:buClr>
                <a:schemeClr val="accent1"/>
              </a:buClr>
              <a:buSzPts val="3600"/>
              <a:buFont typeface="Trebuchet MS"/>
              <a:buNone/>
            </a:pPr>
            <a:r>
              <a:t/>
            </a:r>
            <a:endParaRPr/>
          </a:p>
        </p:txBody>
      </p:sp>
      <p:sp>
        <p:nvSpPr>
          <p:cNvPr id="494" name="Google Shape;494;gcd40d88f51_0_208"/>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latin typeface="Arial"/>
              <a:ea typeface="Arial"/>
              <a:cs typeface="Arial"/>
              <a:sym typeface="Arial"/>
            </a:endParaRPr>
          </a:p>
          <a:p>
            <a:pPr indent="-368300" lvl="0" marL="342900" rtl="0" algn="l">
              <a:spcBef>
                <a:spcPts val="0"/>
              </a:spcBef>
              <a:spcAft>
                <a:spcPts val="0"/>
              </a:spcAft>
              <a:buSzPts val="1840"/>
              <a:buFont typeface="Arial"/>
              <a:buChar char="►"/>
            </a:pPr>
            <a:r>
              <a:rPr lang="en-US">
                <a:solidFill>
                  <a:schemeClr val="dk1"/>
                </a:solidFill>
                <a:highlight>
                  <a:srgbClr val="FFFFFF"/>
                </a:highlight>
              </a:rPr>
              <a:t>Create a geographical visualization for Schelling’s model from the previous slide.</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gcd40d88f51_0_213"/>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Exploring agent based modeling projects with real-world data</a:t>
            </a:r>
            <a:endParaRPr/>
          </a:p>
        </p:txBody>
      </p:sp>
      <p:sp>
        <p:nvSpPr>
          <p:cNvPr id="500" name="Google Shape;500;gcd40d88f51_0_213"/>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latin typeface="Arial"/>
              <a:ea typeface="Arial"/>
              <a:cs typeface="Arial"/>
              <a:sym typeface="Arial"/>
            </a:endParaRPr>
          </a:p>
          <a:p>
            <a:pPr indent="-342900" lvl="0" marL="342900" rtl="0" algn="l">
              <a:spcBef>
                <a:spcPts val="0"/>
              </a:spcBef>
              <a:spcAft>
                <a:spcPts val="0"/>
              </a:spcAft>
              <a:buSzPts val="1440"/>
              <a:buFont typeface="Arial"/>
              <a:buChar char="►"/>
            </a:pPr>
            <a:r>
              <a:rPr lang="en-US">
                <a:solidFill>
                  <a:schemeClr val="dk1"/>
                </a:solidFill>
                <a:highlight>
                  <a:srgbClr val="FFFFFF"/>
                </a:highlight>
              </a:rPr>
              <a:t>COVID-Agent-Based-Model with Mesa: </a:t>
            </a:r>
            <a:r>
              <a:rPr lang="en-US" u="sng">
                <a:solidFill>
                  <a:schemeClr val="hlink"/>
                </a:solidFill>
                <a:highlight>
                  <a:srgbClr val="FFFFFF"/>
                </a:highlight>
                <a:hlinkClick r:id="rId3"/>
              </a:rPr>
              <a:t>https://github.com/metalcorebear/COVID-Agent-Based-Model</a:t>
            </a:r>
            <a:endParaRPr>
              <a:solidFill>
                <a:schemeClr val="dk1"/>
              </a:solidFill>
              <a:highlight>
                <a:srgbClr val="FFFFFF"/>
              </a:highlight>
            </a:endParaRPr>
          </a:p>
          <a:p>
            <a:pPr indent="0" lvl="0" marL="342900" rtl="0" algn="l">
              <a:spcBef>
                <a:spcPts val="0"/>
              </a:spcBef>
              <a:spcAft>
                <a:spcPts val="0"/>
              </a:spcAft>
              <a:buNone/>
            </a:pPr>
            <a:r>
              <a:t/>
            </a:r>
            <a:endParaRPr>
              <a:solidFill>
                <a:schemeClr val="dk1"/>
              </a:solidFill>
              <a:highlight>
                <a:srgbClr val="FFFFFF"/>
              </a:highlight>
            </a:endParaRPr>
          </a:p>
          <a:p>
            <a:pPr indent="0" lvl="0" marL="342900" rtl="0" algn="l">
              <a:spcBef>
                <a:spcPts val="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gd368fb917f_0_0"/>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506" name="Google Shape;506;gd368fb917f_0_0"/>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rgbClr val="111111"/>
                </a:solidFill>
                <a:highlight>
                  <a:srgbClr val="FFFFFF"/>
                </a:highlight>
              </a:rPr>
              <a:t>Distributed Artificial Intelligence (DAI) is a class of technologies and methods that span from swarm intelligence to multi-agent technologies. It is one of the subsets of AI where simulation has greater importance that point-prediction.</a:t>
            </a:r>
            <a:endParaRPr>
              <a:solidFill>
                <a:srgbClr val="111111"/>
              </a:solidFill>
              <a:highlight>
                <a:srgbClr val="FFFFFF"/>
              </a:highlight>
            </a:endParaRPr>
          </a:p>
          <a:p>
            <a:pPr indent="-365760" lvl="0" marL="342900" rtl="0" algn="l">
              <a:spcBef>
                <a:spcPts val="0"/>
              </a:spcBef>
              <a:spcAft>
                <a:spcPts val="0"/>
              </a:spcAft>
              <a:buSzPts val="1800"/>
              <a:buFont typeface="Trebuchet MS"/>
              <a:buChar char="►"/>
            </a:pPr>
            <a:r>
              <a:rPr lang="en-US">
                <a:solidFill>
                  <a:srgbClr val="111111"/>
                </a:solidFill>
                <a:highlight>
                  <a:srgbClr val="FFFFFF"/>
                </a:highlight>
              </a:rPr>
              <a:t>It can mainly be used for learning, reasoning, and planning.</a:t>
            </a:r>
            <a:endParaRPr>
              <a:solidFill>
                <a:srgbClr val="111111"/>
              </a:solidFill>
              <a:highlight>
                <a:srgbClr val="FFFFFF"/>
              </a:highlight>
            </a:endParaRPr>
          </a:p>
          <a:p>
            <a:pPr indent="-365760" lvl="0" marL="342900" rtl="0" algn="l">
              <a:spcBef>
                <a:spcPts val="0"/>
              </a:spcBef>
              <a:spcAft>
                <a:spcPts val="0"/>
              </a:spcAft>
              <a:buSzPts val="1800"/>
              <a:buFont typeface="Arial"/>
              <a:buChar char="►"/>
            </a:pPr>
            <a:r>
              <a:rPr lang="en-US">
                <a:solidFill>
                  <a:srgbClr val="111111"/>
                </a:solidFill>
                <a:highlight>
                  <a:srgbClr val="FFFFFF"/>
                </a:highlight>
              </a:rPr>
              <a:t>In comparison with neural networks, they do not require the same amount of data to work .</a:t>
            </a:r>
            <a:endParaRPr>
              <a:solidFill>
                <a:srgbClr val="111111"/>
              </a:solidFill>
              <a:highlight>
                <a:srgbClr val="FFFFFF"/>
              </a:highlight>
            </a:endParaRPr>
          </a:p>
          <a:p>
            <a:pPr indent="-365760" lvl="0" marL="342900" rtl="0" algn="l">
              <a:spcBef>
                <a:spcPts val="0"/>
              </a:spcBef>
              <a:spcAft>
                <a:spcPts val="0"/>
              </a:spcAft>
              <a:buSzPts val="1800"/>
              <a:buFont typeface="Arial"/>
              <a:buChar char="►"/>
            </a:pPr>
            <a:r>
              <a:rPr lang="en-US">
                <a:solidFill>
                  <a:srgbClr val="111111"/>
                </a:solidFill>
                <a:highlight>
                  <a:srgbClr val="FFFFFF"/>
                </a:highlight>
                <a:latin typeface="Arial"/>
                <a:ea typeface="Arial"/>
                <a:cs typeface="Arial"/>
                <a:sym typeface="Arial"/>
              </a:rPr>
              <a:t>According to Ponomarev and Voronkov (2017), a DAI can be defined by three main characteristics:</a:t>
            </a:r>
            <a:endParaRPr>
              <a:solidFill>
                <a:srgbClr val="111111"/>
              </a:solidFill>
              <a:highlight>
                <a:srgbClr val="FFFFFF"/>
              </a:highlight>
              <a:latin typeface="Arial"/>
              <a:ea typeface="Arial"/>
              <a:cs typeface="Arial"/>
              <a:sym typeface="Arial"/>
            </a:endParaRPr>
          </a:p>
          <a:p>
            <a:pPr indent="-228600" lvl="0" marL="635000" marR="50800" rtl="0" algn="l">
              <a:lnSpc>
                <a:spcPct val="115000"/>
              </a:lnSpc>
              <a:spcBef>
                <a:spcPts val="0"/>
              </a:spcBef>
              <a:spcAft>
                <a:spcPts val="0"/>
              </a:spcAft>
              <a:buClr>
                <a:srgbClr val="111111"/>
              </a:buClr>
              <a:buSzPts val="1800"/>
              <a:buFont typeface="Arial"/>
              <a:buNone/>
            </a:pPr>
            <a:r>
              <a:rPr lang="en-US">
                <a:solidFill>
                  <a:srgbClr val="111111"/>
                </a:solidFill>
                <a:highlight>
                  <a:srgbClr val="FFFFFF"/>
                </a:highlight>
                <a:latin typeface="Arial"/>
                <a:ea typeface="Arial"/>
                <a:cs typeface="Arial"/>
                <a:sym typeface="Arial"/>
              </a:rPr>
              <a:t>It is a method for the distribution of tasks between agents;</a:t>
            </a:r>
            <a:endParaRPr>
              <a:solidFill>
                <a:srgbClr val="111111"/>
              </a:solidFill>
              <a:highlight>
                <a:srgbClr val="FFFFFF"/>
              </a:highlight>
              <a:latin typeface="Arial"/>
              <a:ea typeface="Arial"/>
              <a:cs typeface="Arial"/>
              <a:sym typeface="Arial"/>
            </a:endParaRPr>
          </a:p>
          <a:p>
            <a:pPr indent="-228600" lvl="0" marL="635000" marR="50800" rtl="0" algn="l">
              <a:lnSpc>
                <a:spcPct val="115000"/>
              </a:lnSpc>
              <a:spcBef>
                <a:spcPts val="0"/>
              </a:spcBef>
              <a:spcAft>
                <a:spcPts val="0"/>
              </a:spcAft>
              <a:buClr>
                <a:srgbClr val="111111"/>
              </a:buClr>
              <a:buSzPts val="1800"/>
              <a:buFont typeface="Arial"/>
              <a:buNone/>
            </a:pPr>
            <a:r>
              <a:rPr lang="en-US">
                <a:solidFill>
                  <a:srgbClr val="111111"/>
                </a:solidFill>
                <a:highlight>
                  <a:srgbClr val="FFFFFF"/>
                </a:highlight>
                <a:latin typeface="Arial"/>
                <a:ea typeface="Arial"/>
                <a:cs typeface="Arial"/>
                <a:sym typeface="Arial"/>
              </a:rPr>
              <a:t>It is a method of distribution of powers;</a:t>
            </a:r>
            <a:endParaRPr>
              <a:solidFill>
                <a:srgbClr val="111111"/>
              </a:solidFill>
              <a:highlight>
                <a:srgbClr val="FFFFFF"/>
              </a:highlight>
              <a:latin typeface="Arial"/>
              <a:ea typeface="Arial"/>
              <a:cs typeface="Arial"/>
              <a:sym typeface="Arial"/>
            </a:endParaRPr>
          </a:p>
          <a:p>
            <a:pPr indent="-228600" lvl="0" marL="635000" marR="50800" rtl="0" algn="l">
              <a:lnSpc>
                <a:spcPct val="115000"/>
              </a:lnSpc>
              <a:spcBef>
                <a:spcPts val="0"/>
              </a:spcBef>
              <a:spcAft>
                <a:spcPts val="0"/>
              </a:spcAft>
              <a:buClr>
                <a:srgbClr val="111111"/>
              </a:buClr>
              <a:buSzPts val="1800"/>
              <a:buFont typeface="Arial"/>
              <a:buNone/>
            </a:pPr>
            <a:r>
              <a:rPr lang="en-US">
                <a:solidFill>
                  <a:srgbClr val="111111"/>
                </a:solidFill>
                <a:highlight>
                  <a:srgbClr val="FFFFFF"/>
                </a:highlight>
                <a:latin typeface="Arial"/>
                <a:ea typeface="Arial"/>
                <a:cs typeface="Arial"/>
                <a:sym typeface="Arial"/>
              </a:rPr>
              <a:t>It is a method of communication of the agents.</a:t>
            </a:r>
            <a:endParaRPr>
              <a:solidFill>
                <a:srgbClr val="111111"/>
              </a:solidFill>
              <a:highlight>
                <a:srgbClr val="FFFFFF"/>
              </a:highlight>
              <a:latin typeface="Arial"/>
              <a:ea typeface="Arial"/>
              <a:cs typeface="Arial"/>
              <a:sym typeface="Arial"/>
            </a:endParaRPr>
          </a:p>
          <a:p>
            <a:pPr indent="0" lvl="0" marL="342900" rtl="0" algn="l">
              <a:spcBef>
                <a:spcPts val="1600"/>
              </a:spcBef>
              <a:spcAft>
                <a:spcPts val="0"/>
              </a:spcAft>
              <a:buNone/>
            </a:pPr>
            <a:br>
              <a:rPr lang="en-US"/>
            </a:b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gd368fb917f_0_9"/>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512" name="Google Shape;512;gd368fb917f_0_9"/>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spcBef>
                <a:spcPts val="0"/>
              </a:spcBef>
              <a:spcAft>
                <a:spcPts val="0"/>
              </a:spcAft>
              <a:buSzPts val="1800"/>
              <a:buFont typeface="Trebuchet MS"/>
              <a:buChar char="►"/>
            </a:pPr>
            <a:r>
              <a:rPr lang="en-US">
                <a:solidFill>
                  <a:srgbClr val="111111"/>
                </a:solidFill>
                <a:highlight>
                  <a:srgbClr val="FFFFFF"/>
                </a:highlight>
                <a:latin typeface="Arial"/>
                <a:ea typeface="Arial"/>
                <a:cs typeface="Arial"/>
                <a:sym typeface="Arial"/>
              </a:rPr>
              <a:t>Multi-Agent Systems (and Technologies) are a fairly old class of algorithms, where individual agents interact between each other based on predetermined rules/constraints and, as a consequence, a collective behavior that is “</a:t>
            </a:r>
            <a:r>
              <a:rPr i="1" lang="en-US">
                <a:solidFill>
                  <a:srgbClr val="111111"/>
                </a:solidFill>
                <a:highlight>
                  <a:srgbClr val="FFFFFF"/>
                </a:highlight>
                <a:latin typeface="Arial"/>
                <a:ea typeface="Arial"/>
                <a:cs typeface="Arial"/>
                <a:sym typeface="Arial"/>
              </a:rPr>
              <a:t>good enough</a:t>
            </a:r>
            <a:r>
              <a:rPr lang="en-US">
                <a:solidFill>
                  <a:srgbClr val="111111"/>
                </a:solidFill>
                <a:highlight>
                  <a:srgbClr val="FFFFFF"/>
                </a:highlight>
                <a:latin typeface="Arial"/>
                <a:ea typeface="Arial"/>
                <a:cs typeface="Arial"/>
                <a:sym typeface="Arial"/>
              </a:rPr>
              <a:t>” emerges from those interactions.</a:t>
            </a:r>
            <a:endParaRPr>
              <a:solidFill>
                <a:srgbClr val="111111"/>
              </a:solidFill>
              <a:highlight>
                <a:srgbClr val="FFFFFF"/>
              </a:highlight>
              <a:latin typeface="Arial"/>
              <a:ea typeface="Arial"/>
              <a:cs typeface="Arial"/>
              <a:sym typeface="Arial"/>
            </a:endParaRPr>
          </a:p>
          <a:p>
            <a:pPr indent="-365760" lvl="0" marL="342900" rtl="0" algn="l">
              <a:spcBef>
                <a:spcPts val="0"/>
              </a:spcBef>
              <a:spcAft>
                <a:spcPts val="0"/>
              </a:spcAft>
              <a:buSzPts val="1800"/>
              <a:buFont typeface="Arial"/>
              <a:buChar char="►"/>
            </a:pPr>
            <a:r>
              <a:rPr lang="en-US">
                <a:solidFill>
                  <a:srgbClr val="111111"/>
                </a:solidFill>
                <a:highlight>
                  <a:srgbClr val="FFFFFF"/>
                </a:highlight>
                <a:latin typeface="Arial"/>
                <a:ea typeface="Arial"/>
                <a:cs typeface="Arial"/>
                <a:sym typeface="Arial"/>
              </a:rPr>
              <a:t>The interactions that occur in the systems are both between agents and between agents and the environment itself (and become computationally intractable as number of agents grows) and most of the time an individual agent does not know ex-ante what constitutes a reward function or how to maximize it as well as has no clues on the systems dynamics — in other words, it does not know the full problem space and, even if so, it is able to only partially solve the problem. Therefore, it must discover the solution </a:t>
            </a:r>
            <a:r>
              <a:rPr i="1" lang="en-US">
                <a:solidFill>
                  <a:srgbClr val="111111"/>
                </a:solidFill>
                <a:highlight>
                  <a:srgbClr val="FFFFFF"/>
                </a:highlight>
                <a:latin typeface="Arial"/>
                <a:ea typeface="Arial"/>
                <a:cs typeface="Arial"/>
                <a:sym typeface="Arial"/>
              </a:rPr>
              <a:t>by learning</a:t>
            </a:r>
            <a:r>
              <a:rPr lang="en-US">
                <a:solidFill>
                  <a:srgbClr val="111111"/>
                </a:solidFill>
                <a:highlight>
                  <a:srgbClr val="FFFFFF"/>
                </a:highlight>
                <a:latin typeface="Arial"/>
                <a:ea typeface="Arial"/>
                <a:cs typeface="Arial"/>
                <a:sym typeface="Arial"/>
              </a:rPr>
              <a:t>.</a:t>
            </a:r>
            <a:endParaRPr>
              <a:solidFill>
                <a:srgbClr val="111111"/>
              </a:solidFill>
              <a:highlight>
                <a:srgbClr val="FFFFFF"/>
              </a:highlight>
              <a:latin typeface="Arial"/>
              <a:ea typeface="Arial"/>
              <a:cs typeface="Arial"/>
              <a:sym typeface="Arial"/>
            </a:endParaRPr>
          </a:p>
          <a:p>
            <a:pPr indent="0" lvl="0" marL="342900" rtl="0" algn="l">
              <a:spcBef>
                <a:spcPts val="0"/>
              </a:spcBef>
              <a:spcAft>
                <a:spcPts val="0"/>
              </a:spcAft>
              <a:buNone/>
            </a:pPr>
            <a:br>
              <a:rPr lang="en-US"/>
            </a:b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gd368fb917f_0_16"/>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518" name="Google Shape;518;gd368fb917f_0_16"/>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latin typeface="Arial"/>
                <a:ea typeface="Arial"/>
                <a:cs typeface="Arial"/>
                <a:sym typeface="Arial"/>
              </a:rPr>
              <a:t>More recent approaches indeed expect to benefit from the joint use of MAT and Machine learning (and more specifically reinforcement learning, deep learning and deep convolutional networks), since ML can use ABM as an environment and a reward generator while ABM can use ML to refine the internal models of the agents (Rand, 2007). The neural networks are therefore used as a computational approximation of the non-linear, multivariate time series generated by the ABM, or generally as computational emulators of entire ABMs (Van der Hoog, 2017).</a:t>
            </a:r>
            <a:endParaRPr>
              <a:solidFill>
                <a:srgbClr val="111111"/>
              </a:solidFill>
              <a:highlight>
                <a:srgbClr val="FFFFFF"/>
              </a:highlight>
              <a:latin typeface="Arial"/>
              <a:ea typeface="Arial"/>
              <a:cs typeface="Arial"/>
              <a:sym typeface="Arial"/>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latin typeface="Arial"/>
                <a:ea typeface="Arial"/>
                <a:cs typeface="Arial"/>
                <a:sym typeface="Arial"/>
              </a:rPr>
              <a:t>The further step is then integrating those approaches with Graphical Models and Mean-Field Games (Mguni et al., 2018; Yang et al., 2018). Mean-Field Games, in fact, facilitate not only the interaction between individual agents but also tracks the decision-making process in huge groups of agents and studies how a single agent act in response to a group (and vice-versa).</a:t>
            </a:r>
            <a:endParaRPr>
              <a:solidFill>
                <a:srgbClr val="111111"/>
              </a:solidFill>
              <a:highlight>
                <a:srgbClr val="FFFFFF"/>
              </a:highlight>
              <a:latin typeface="Arial"/>
              <a:ea typeface="Arial"/>
              <a:cs typeface="Arial"/>
              <a:sym typeface="Arial"/>
            </a:endParaRPr>
          </a:p>
          <a:p>
            <a:pPr indent="0" lvl="0" marL="0" rtl="0" algn="l">
              <a:spcBef>
                <a:spcPts val="900"/>
              </a:spcBef>
              <a:spcAft>
                <a:spcPts val="0"/>
              </a:spcAft>
              <a:buNone/>
            </a:pPr>
            <a:r>
              <a:t/>
            </a:r>
            <a:endParaRPr>
              <a:solidFill>
                <a:srgbClr val="111111"/>
              </a:solidFill>
              <a:highlight>
                <a:srgbClr val="FFFFFF"/>
              </a:highlight>
              <a:latin typeface="Arial"/>
              <a:ea typeface="Arial"/>
              <a:cs typeface="Arial"/>
              <a:sym typeface="Arial"/>
            </a:endParaRPr>
          </a:p>
          <a:p>
            <a:pPr indent="0" lvl="0" marL="342900" rtl="0" algn="l">
              <a:spcBef>
                <a:spcPts val="0"/>
              </a:spcBef>
              <a:spcAft>
                <a:spcPts val="0"/>
              </a:spcAft>
              <a:buNone/>
            </a:pPr>
            <a:br>
              <a:rPr lang="en-US"/>
            </a:b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gd368fb917f_0_22"/>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524" name="Google Shape;524;gd368fb917f_0_22"/>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Swarm/collective/symbiotic Intelligence deals with how natural (and artificial) systems made by multiple agents coordinate using decentralized control and self-organization. The term has been proposed by Bloom (1995) while studying complex adaptive systems and stems from a combination of different concepts (apoptosis, parallel distributed processing, group selection, and superorganism). At this point, you might observe the boundaries between the different technologies listed so far may blur, and in fact, it is very hard if not sometimes useless to clearly draw a line.</a:t>
            </a:r>
            <a:endParaRPr>
              <a:solidFill>
                <a:srgbClr val="111111"/>
              </a:solidFill>
              <a:highlight>
                <a:srgbClr val="FFFFFF"/>
              </a:highlight>
            </a:endParaRPr>
          </a:p>
          <a:p>
            <a:pPr indent="0" lvl="0" marL="0" rtl="0" algn="l">
              <a:spcBef>
                <a:spcPts val="900"/>
              </a:spcBef>
              <a:spcAft>
                <a:spcPts val="0"/>
              </a:spcAft>
              <a:buNone/>
            </a:pPr>
            <a:r>
              <a:t/>
            </a:r>
            <a:endParaRPr>
              <a:solidFill>
                <a:srgbClr val="111111"/>
              </a:solidFill>
              <a:highlight>
                <a:srgbClr val="FFFFFF"/>
              </a:highlight>
            </a:endParaRPr>
          </a:p>
          <a:p>
            <a:pPr indent="0" lvl="0" marL="342900" rtl="0" algn="l">
              <a:spcBef>
                <a:spcPts val="0"/>
              </a:spcBef>
              <a:spcAft>
                <a:spcPts val="0"/>
              </a:spcAft>
              <a:buNone/>
            </a:pPr>
            <a:br>
              <a:rPr lang="en-US"/>
            </a:b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gd368fb917f_0_33"/>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530" name="Google Shape;530;gd368fb917f_0_33"/>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t/>
            </a:r>
            <a:endParaRPr>
              <a:solidFill>
                <a:srgbClr val="111111"/>
              </a:solidFill>
              <a:highlight>
                <a:srgbClr val="FFFFFF"/>
              </a:highlight>
            </a:endParaRPr>
          </a:p>
          <a:p>
            <a:pPr indent="-365760" lvl="0" marL="342900" rtl="0" algn="l">
              <a:lnSpc>
                <a:spcPct val="115000"/>
              </a:lnSpc>
              <a:spcBef>
                <a:spcPts val="900"/>
              </a:spcBef>
              <a:spcAft>
                <a:spcPts val="0"/>
              </a:spcAft>
              <a:buSzPts val="1800"/>
              <a:buFont typeface="Trebuchet MS"/>
              <a:buChar char="►"/>
            </a:pPr>
            <a:r>
              <a:rPr lang="en-US">
                <a:solidFill>
                  <a:srgbClr val="111111"/>
                </a:solidFill>
                <a:highlight>
                  <a:srgbClr val="FFFFFF"/>
                </a:highlight>
              </a:rPr>
              <a:t>A typical swarm system has some properties you should be familiar with by now: it has many agents, which are fairly homogeneous (either identical or belonging to few typologies), and that interact between each other according to very basic rules that only exploit local information exchanged directly with another agent or via the environment (this indirect coordination mechanism is called </a:t>
            </a:r>
            <a:r>
              <a:rPr i="1" lang="en-US">
                <a:solidFill>
                  <a:srgbClr val="111111"/>
                </a:solidFill>
                <a:highlight>
                  <a:srgbClr val="FFFFFF"/>
                </a:highlight>
              </a:rPr>
              <a:t>stigmergy</a:t>
            </a:r>
            <a:r>
              <a:rPr lang="en-US">
                <a:solidFill>
                  <a:srgbClr val="111111"/>
                </a:solidFill>
                <a:highlight>
                  <a:srgbClr val="FFFFFF"/>
                </a:highlight>
              </a:rPr>
              <a:t>). The group tends eventually to self-organize and results emerge from the overall behavior of the system.</a:t>
            </a:r>
            <a:endParaRPr>
              <a:solidFill>
                <a:srgbClr val="111111"/>
              </a:solidFill>
              <a:highlight>
                <a:srgbClr val="FFFFFF"/>
              </a:highlight>
            </a:endParaRPr>
          </a:p>
          <a:p>
            <a:pPr indent="0" lvl="0" marL="0" rtl="0" algn="l">
              <a:spcBef>
                <a:spcPts val="900"/>
              </a:spcBef>
              <a:spcAft>
                <a:spcPts val="0"/>
              </a:spcAft>
              <a:buNone/>
            </a:pPr>
            <a:r>
              <a:t/>
            </a:r>
            <a:endParaRPr>
              <a:solidFill>
                <a:srgbClr val="111111"/>
              </a:solidFill>
              <a:highlight>
                <a:srgbClr val="FFFFFF"/>
              </a:highlight>
            </a:endParaRPr>
          </a:p>
          <a:p>
            <a:pPr indent="0" lvl="0" marL="342900" rtl="0" algn="l">
              <a:spcBef>
                <a:spcPts val="0"/>
              </a:spcBef>
              <a:spcAft>
                <a:spcPts val="0"/>
              </a:spcAft>
              <a:buNone/>
            </a:pPr>
            <a:br>
              <a:rPr lang="en-US"/>
            </a:b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gd368fb917f_0_27"/>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536" name="Google Shape;536;gd368fb917f_0_27"/>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Those single individual behaviors can often be described in probabilistic terms, i.e., each agent stochastically acts based on his local perception of the neighborhood. This is a very key point because jointly with the above properties they assure that the system can be scaled, parallelized, and made fault-tolerant. It also lays down a further consideration on any SI algorithm. In fact, it is not only distributed (run separately by each agent in the system) but also embeds some degree of randomness in the decision process of each node. This may look trivial or useless but is the reason why the system does not get stuck in “</a:t>
            </a:r>
            <a:r>
              <a:rPr i="1" lang="en-US">
                <a:solidFill>
                  <a:srgbClr val="111111"/>
                </a:solidFill>
                <a:highlight>
                  <a:srgbClr val="FFFFFF"/>
                </a:highlight>
              </a:rPr>
              <a:t>locally compressed states</a:t>
            </a:r>
            <a:r>
              <a:rPr lang="en-US">
                <a:solidFill>
                  <a:srgbClr val="111111"/>
                </a:solidFill>
                <a:highlight>
                  <a:srgbClr val="FFFFFF"/>
                </a:highlight>
              </a:rPr>
              <a:t>” (Cannon et al., 2016). In other words, this gives the chance to a swarm that clustered into several isolated subgroups to have an individual who is keen to leave the group and keep the entire interactive process alive.</a:t>
            </a:r>
            <a:endParaRPr>
              <a:solidFill>
                <a:srgbClr val="111111"/>
              </a:solidFill>
              <a:highlight>
                <a:srgbClr val="FFFFFF"/>
              </a:highlight>
            </a:endParaRPr>
          </a:p>
          <a:p>
            <a:pPr indent="0" lvl="0" marL="0" rtl="0" algn="l">
              <a:spcBef>
                <a:spcPts val="900"/>
              </a:spcBef>
              <a:spcAft>
                <a:spcPts val="0"/>
              </a:spcAft>
              <a:buNone/>
            </a:pPr>
            <a:r>
              <a:t/>
            </a:r>
            <a:endParaRPr>
              <a:solidFill>
                <a:srgbClr val="111111"/>
              </a:solidFill>
              <a:highlight>
                <a:srgbClr val="FFFFFF"/>
              </a:highlight>
              <a:latin typeface="Arial"/>
              <a:ea typeface="Arial"/>
              <a:cs typeface="Arial"/>
              <a:sym typeface="Arial"/>
            </a:endParaRPr>
          </a:p>
          <a:p>
            <a:pPr indent="0" lvl="0" marL="342900" rtl="0" algn="l">
              <a:spcBef>
                <a:spcPts val="0"/>
              </a:spcBef>
              <a:spcAft>
                <a:spcPts val="0"/>
              </a:spcAft>
              <a:buNone/>
            </a:pPr>
            <a:br>
              <a:rPr lang="en-US"/>
            </a:b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gd368fb917f_0_38"/>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Integrating ABM with Machine Learning Applications</a:t>
            </a:r>
            <a:endParaRPr/>
          </a:p>
        </p:txBody>
      </p:sp>
      <p:sp>
        <p:nvSpPr>
          <p:cNvPr id="542" name="Google Shape;542;gd368fb917f_0_38"/>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solidFill>
                <a:schemeClr val="dk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Van Der Hoog, S. (2017). “Deep Learning in (and of) Agent-Based Models: A Prospectus”. Preprint arXiv: 1706.06302.</a:t>
            </a:r>
            <a:endParaRPr>
              <a:solidFill>
                <a:srgbClr val="11111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Rand, W. (2007). “Machine learning meets agent-based modeling: when not to go to a bar”. Unpublished Paper.</a:t>
            </a:r>
            <a:endParaRPr>
              <a:solidFill>
                <a:srgbClr val="11111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Yang, Y., Luo, R., Li, M., Zhou, M., Zhang, W., Wang, J. (2018). “Mean Field Multi-Agent Reinforcement Learning”. </a:t>
            </a:r>
            <a:r>
              <a:rPr lang="en-US">
                <a:solidFill>
                  <a:srgbClr val="0000EE"/>
                </a:solidFill>
                <a:highlight>
                  <a:srgbClr val="FFFFFF"/>
                </a:highlight>
                <a:uFill>
                  <a:noFill/>
                </a:uFill>
                <a:hlinkClick r:id="rId3">
                  <a:extLst>
                    <a:ext uri="{A12FA001-AC4F-418D-AE19-62706E023703}">
                      <ahyp:hlinkClr val="tx"/>
                    </a:ext>
                  </a:extLst>
                </a:hlinkClick>
              </a:rPr>
              <a:t>arXiv:1802.05438</a:t>
            </a:r>
            <a:r>
              <a:rPr lang="en-US">
                <a:solidFill>
                  <a:srgbClr val="111111"/>
                </a:solidFill>
                <a:highlight>
                  <a:srgbClr val="FFFFFF"/>
                </a:highlight>
              </a:rPr>
              <a:t>.</a:t>
            </a:r>
            <a:endParaRPr>
              <a:solidFill>
                <a:srgbClr val="111111"/>
              </a:solidFill>
              <a:highlight>
                <a:srgbClr val="FFFFFF"/>
              </a:highlight>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Stone, P., Veloso, M. (2000). “Multiagent Systems: A Survey from a Machine Learning Perspective”. Autonomous Robots, 8 (3): 345–383.</a:t>
            </a:r>
            <a:endParaRPr>
              <a:solidFill>
                <a:schemeClr val="dk1"/>
              </a:solidFill>
            </a:endParaRPr>
          </a:p>
          <a:p>
            <a:pPr indent="-365760" lvl="0" marL="342900" rtl="0" algn="l">
              <a:lnSpc>
                <a:spcPct val="115000"/>
              </a:lnSpc>
              <a:spcBef>
                <a:spcPts val="0"/>
              </a:spcBef>
              <a:spcAft>
                <a:spcPts val="0"/>
              </a:spcAft>
              <a:buSzPts val="1800"/>
              <a:buFont typeface="Trebuchet MS"/>
              <a:buChar char="►"/>
            </a:pPr>
            <a:r>
              <a:rPr lang="en-US">
                <a:solidFill>
                  <a:srgbClr val="111111"/>
                </a:solidFill>
                <a:highlight>
                  <a:srgbClr val="FFFFFF"/>
                </a:highlight>
              </a:rPr>
              <a:t>Rosenberg, L. B. (2016). “Artificial Swarm Intelligence, a Human-in-the-loop approach to A.I.” In: Proceedings of the Thirtieth AAAI Conference on Artificial Intelligence (AAAI-16): 4381–4382.</a:t>
            </a:r>
            <a:endParaRPr>
              <a:solidFill>
                <a:srgbClr val="111111"/>
              </a:solidFill>
              <a:highlight>
                <a:srgbClr val="FFFFFF"/>
              </a:highlight>
            </a:endParaRPr>
          </a:p>
          <a:p>
            <a:pPr indent="0" lvl="0" marL="342900" rtl="0" algn="l">
              <a:lnSpc>
                <a:spcPct val="115000"/>
              </a:lnSpc>
              <a:spcBef>
                <a:spcPts val="900"/>
              </a:spcBef>
              <a:spcAft>
                <a:spcPts val="0"/>
              </a:spcAft>
              <a:buNone/>
            </a:pPr>
            <a:br>
              <a:rPr lang="en-US"/>
            </a:b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gcd40d88f51_0_68"/>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Resources</a:t>
            </a:r>
            <a:endParaRPr/>
          </a:p>
        </p:txBody>
      </p:sp>
      <p:sp>
        <p:nvSpPr>
          <p:cNvPr id="548" name="Google Shape;548;gcd40d88f51_0_68"/>
          <p:cNvSpPr txBox="1"/>
          <p:nvPr>
            <p:ph idx="1" type="body"/>
          </p:nvPr>
        </p:nvSpPr>
        <p:spPr>
          <a:xfrm>
            <a:off x="677334" y="2160589"/>
            <a:ext cx="8596800" cy="3880800"/>
          </a:xfrm>
          <a:prstGeom prst="rect">
            <a:avLst/>
          </a:prstGeom>
        </p:spPr>
        <p:txBody>
          <a:bodyPr anchorCtr="0" anchor="t" bIns="45700" lIns="91425" spcFirstLastPara="1" rIns="91425" wrap="square" tIns="45700">
            <a:normAutofit fontScale="62500" lnSpcReduction="20000"/>
          </a:bodyPr>
          <a:lstStyle/>
          <a:p>
            <a:pPr indent="0" lvl="0" marL="0" rtl="0" algn="l">
              <a:spcBef>
                <a:spcPts val="1000"/>
              </a:spcBef>
              <a:spcAft>
                <a:spcPts val="0"/>
              </a:spcAft>
              <a:buNone/>
            </a:pPr>
            <a:r>
              <a:rPr b="1" lang="en-US"/>
              <a:t>Agent Based Modeling: </a:t>
            </a:r>
            <a:r>
              <a:rPr lang="en-US" u="sng">
                <a:solidFill>
                  <a:schemeClr val="hlink"/>
                </a:solidFill>
                <a:hlinkClick r:id="rId3"/>
              </a:rPr>
              <a:t>https://math.libretexts.org/Bookshelves/Scientific_Computing_Simulations_and_Modeling/Book%3A_Introduction_to_the_Modeling_and_Analysis_of_Complex_Systems_(Sayama)/19%3A_AgentBased_Models/19.01%3A_What_Are_Agent-Based_Models%3F</a:t>
            </a:r>
            <a:endParaRPr/>
          </a:p>
          <a:p>
            <a:pPr indent="0" lvl="0" marL="0" rtl="0" algn="l">
              <a:spcBef>
                <a:spcPts val="1000"/>
              </a:spcBef>
              <a:spcAft>
                <a:spcPts val="0"/>
              </a:spcAft>
              <a:buNone/>
            </a:pPr>
            <a:r>
              <a:t/>
            </a:r>
            <a:endParaRPr/>
          </a:p>
          <a:p>
            <a:pPr indent="0" lvl="0" marL="0" rtl="0" algn="l">
              <a:spcBef>
                <a:spcPts val="1000"/>
              </a:spcBef>
              <a:spcAft>
                <a:spcPts val="0"/>
              </a:spcAft>
              <a:buNone/>
            </a:pPr>
            <a:r>
              <a:rPr b="1" lang="en-US"/>
              <a:t>Mesa Documentation: </a:t>
            </a:r>
            <a:endParaRPr b="1"/>
          </a:p>
          <a:p>
            <a:pPr indent="0" lvl="0" marL="0" rtl="0" algn="l">
              <a:spcBef>
                <a:spcPts val="1000"/>
              </a:spcBef>
              <a:spcAft>
                <a:spcPts val="0"/>
              </a:spcAft>
              <a:buNone/>
            </a:pPr>
            <a:r>
              <a:rPr b="1" lang="en-US" u="sng">
                <a:solidFill>
                  <a:schemeClr val="hlink"/>
                </a:solidFill>
                <a:hlinkClick r:id="rId4"/>
              </a:rPr>
              <a:t>http://conference.scipy.org/proceedings/scipy2015/pdfs/jacqueline_kazil.pdf</a:t>
            </a:r>
            <a:endParaRPr b="1"/>
          </a:p>
          <a:p>
            <a:pPr indent="0" lvl="0" marL="0" rtl="0" algn="l">
              <a:spcBef>
                <a:spcPts val="1000"/>
              </a:spcBef>
              <a:spcAft>
                <a:spcPts val="0"/>
              </a:spcAft>
              <a:buNone/>
            </a:pPr>
            <a:r>
              <a:rPr lang="en-US" u="sng">
                <a:solidFill>
                  <a:schemeClr val="hlink"/>
                </a:solidFill>
                <a:hlinkClick r:id="rId5"/>
              </a:rPr>
              <a:t>https://readthedocs.org/projects/mesa/downloads/pdf/stable/</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Mesa Technical Document: </a:t>
            </a:r>
            <a:r>
              <a:rPr lang="en-US" u="sng">
                <a:solidFill>
                  <a:schemeClr val="hlink"/>
                </a:solidFill>
                <a:hlinkClick r:id="rId6"/>
              </a:rPr>
              <a:t>https://mesa.readthedocs.io/en/master/_modules/index.html</a:t>
            </a:r>
            <a:endParaRPr/>
          </a:p>
          <a:p>
            <a:pPr indent="0" lvl="0" marL="0" rtl="0" algn="l">
              <a:spcBef>
                <a:spcPts val="1000"/>
              </a:spcBef>
              <a:spcAft>
                <a:spcPts val="0"/>
              </a:spcAft>
              <a:buNone/>
            </a:pPr>
            <a:r>
              <a:t/>
            </a:r>
            <a:endParaRPr/>
          </a:p>
          <a:p>
            <a:pPr indent="0" lvl="0" marL="0" rtl="0" algn="l">
              <a:spcBef>
                <a:spcPts val="1000"/>
              </a:spcBef>
              <a:spcAft>
                <a:spcPts val="0"/>
              </a:spcAft>
              <a:buNone/>
            </a:pPr>
            <a:r>
              <a:rPr b="1" lang="en-US"/>
              <a:t>Mesa Examples:</a:t>
            </a:r>
            <a:endParaRPr b="1"/>
          </a:p>
          <a:p>
            <a:pPr indent="0" lvl="0" marL="0" rtl="0" algn="l">
              <a:spcBef>
                <a:spcPts val="1000"/>
              </a:spcBef>
              <a:spcAft>
                <a:spcPts val="0"/>
              </a:spcAft>
              <a:buNone/>
            </a:pPr>
            <a:r>
              <a:rPr lang="en-US"/>
              <a:t>Github:</a:t>
            </a:r>
            <a:r>
              <a:rPr b="1" lang="en-US"/>
              <a:t> </a:t>
            </a:r>
            <a:r>
              <a:rPr lang="en-US" u="sng">
                <a:solidFill>
                  <a:schemeClr val="hlink"/>
                </a:solidFill>
                <a:hlinkClick r:id="rId7"/>
              </a:rPr>
              <a:t>https://github.com/projectmesa</a:t>
            </a:r>
            <a:endParaRPr/>
          </a:p>
          <a:p>
            <a:pPr indent="0" lvl="0" marL="0" rtl="0" algn="l">
              <a:spcBef>
                <a:spcPts val="1000"/>
              </a:spcBef>
              <a:spcAft>
                <a:spcPts val="0"/>
              </a:spcAft>
              <a:buNone/>
            </a:pPr>
            <a:r>
              <a:rPr lang="en-US"/>
              <a:t>Agent-based Model for tumor-analysis using Python+Mesa: </a:t>
            </a:r>
            <a:r>
              <a:rPr lang="en-US" u="sng">
                <a:solidFill>
                  <a:schemeClr val="hlink"/>
                </a:solidFill>
                <a:hlinkClick r:id="rId8"/>
              </a:rPr>
              <a:t>https://arxiv.org/abs/1909.01885</a:t>
            </a:r>
            <a:endParaRPr/>
          </a:p>
          <a:p>
            <a:pPr indent="0" lvl="0" marL="0" rtl="0" algn="l">
              <a:spcBef>
                <a:spcPts val="1000"/>
              </a:spcBef>
              <a:spcAft>
                <a:spcPts val="0"/>
              </a:spcAft>
              <a:buNone/>
            </a:pPr>
            <a:r>
              <a:rPr lang="en-US"/>
              <a:t>Covid19-Mesa: </a:t>
            </a:r>
            <a:r>
              <a:rPr lang="en-US" u="sng">
                <a:solidFill>
                  <a:schemeClr val="hlink"/>
                </a:solidFill>
                <a:hlinkClick r:id="rId9"/>
              </a:rPr>
              <a:t>https://github.com/ncsa/COVID19-mesa</a:t>
            </a:r>
            <a:endParaRPr/>
          </a:p>
          <a:p>
            <a:pPr indent="0" lvl="0" marL="0" rtl="0" algn="l">
              <a:spcBef>
                <a:spcPts val="1000"/>
              </a:spcBef>
              <a:spcAft>
                <a:spcPts val="0"/>
              </a:spcAft>
              <a:buClr>
                <a:schemeClr val="dk1"/>
              </a:buClr>
              <a:buSzPct val="61111"/>
              <a:buFont typeface="Arial"/>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4"/>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73" name="Google Shape;173;p4"/>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Modeling includes the process of mapping the problem from the real world to its model in the world of models, – the process of abstraction, – model analysis and optimization, and mapping the solution back to the real system. Earth Model</a:t>
            </a:r>
            <a:endParaRPr/>
          </a:p>
          <a:p>
            <a:pPr indent="0" lvl="0" marL="0" rtl="0" algn="l">
              <a:spcBef>
                <a:spcPts val="1000"/>
              </a:spcBef>
              <a:spcAft>
                <a:spcPts val="0"/>
              </a:spcAft>
              <a:buSzPts val="1440"/>
              <a:buNone/>
            </a:pPr>
            <a:br>
              <a:rPr lang="en-US"/>
            </a:br>
            <a:endParaRPr/>
          </a:p>
        </p:txBody>
      </p:sp>
      <p:pic>
        <p:nvPicPr>
          <p:cNvPr id="174" name="Google Shape;174;p4"/>
          <p:cNvPicPr preferRelativeResize="0"/>
          <p:nvPr/>
        </p:nvPicPr>
        <p:blipFill rotWithShape="1">
          <a:blip r:embed="rId3">
            <a:alphaModFix/>
          </a:blip>
          <a:srcRect b="0" l="0" r="0" t="0"/>
          <a:stretch/>
        </p:blipFill>
        <p:spPr>
          <a:xfrm>
            <a:off x="677334" y="3026382"/>
            <a:ext cx="3681381" cy="3014980"/>
          </a:xfrm>
          <a:prstGeom prst="rect">
            <a:avLst/>
          </a:prstGeom>
          <a:noFill/>
          <a:ln>
            <a:noFill/>
          </a:ln>
        </p:spPr>
      </p:pic>
      <p:pic>
        <p:nvPicPr>
          <p:cNvPr id="175" name="Google Shape;175;p4"/>
          <p:cNvPicPr preferRelativeResize="0"/>
          <p:nvPr/>
        </p:nvPicPr>
        <p:blipFill rotWithShape="1">
          <a:blip r:embed="rId4">
            <a:alphaModFix/>
          </a:blip>
          <a:srcRect b="0" l="0" r="0" t="0"/>
          <a:stretch/>
        </p:blipFill>
        <p:spPr>
          <a:xfrm>
            <a:off x="4358715" y="3451702"/>
            <a:ext cx="4925546" cy="2819849"/>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gcd40d88f51_0_77"/>
          <p:cNvSpPr txBox="1"/>
          <p:nvPr>
            <p:ph type="title"/>
          </p:nvPr>
        </p:nvSpPr>
        <p:spPr>
          <a:xfrm>
            <a:off x="677334" y="609600"/>
            <a:ext cx="8596800" cy="13209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Resources</a:t>
            </a:r>
            <a:endParaRPr/>
          </a:p>
        </p:txBody>
      </p:sp>
      <p:sp>
        <p:nvSpPr>
          <p:cNvPr id="554" name="Google Shape;554;gcd40d88f51_0_77"/>
          <p:cNvSpPr txBox="1"/>
          <p:nvPr>
            <p:ph idx="1" type="body"/>
          </p:nvPr>
        </p:nvSpPr>
        <p:spPr>
          <a:xfrm>
            <a:off x="677334" y="2160589"/>
            <a:ext cx="8596800" cy="3880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US"/>
              <a:t>Boltzmann Wealth Distribution: </a:t>
            </a:r>
            <a:r>
              <a:rPr i="1" lang="en-US">
                <a:solidFill>
                  <a:schemeClr val="dk1"/>
                </a:solidFill>
                <a:highlight>
                  <a:srgbClr val="FFFFFF"/>
                </a:highlight>
                <a:latin typeface="Arial"/>
                <a:ea typeface="Arial"/>
                <a:cs typeface="Arial"/>
                <a:sym typeface="Arial"/>
              </a:rPr>
              <a:t>Statistical Mechanics of Money, Income, and Wealth: A Short Survey : Adrian A. Dragulescu, Victor M. Yakovenko</a:t>
            </a:r>
            <a:r>
              <a:rPr lang="en-US">
                <a:solidFill>
                  <a:schemeClr val="dk1"/>
                </a:solidFill>
                <a:highlight>
                  <a:srgbClr val="FFFFFF"/>
                </a:highlight>
                <a:latin typeface="Arial"/>
                <a:ea typeface="Arial"/>
                <a:cs typeface="Arial"/>
                <a:sym typeface="Arial"/>
              </a:rPr>
              <a:t>: https://arxiv.org/abs/0905.1518</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rPr b="1" lang="en-US">
                <a:solidFill>
                  <a:srgbClr val="3F3F3F"/>
                </a:solidFill>
                <a:highlight>
                  <a:srgbClr val="FFFFFF"/>
                </a:highlight>
                <a:latin typeface="Arial"/>
                <a:ea typeface="Arial"/>
                <a:cs typeface="Arial"/>
                <a:sym typeface="Arial"/>
              </a:rPr>
              <a:t>SIR Model: </a:t>
            </a:r>
            <a:r>
              <a:rPr lang="en-US" u="sng">
                <a:solidFill>
                  <a:schemeClr val="hlink"/>
                </a:solidFill>
                <a:highlight>
                  <a:srgbClr val="FFFFFF"/>
                </a:highlight>
                <a:latin typeface="Arial"/>
                <a:ea typeface="Arial"/>
                <a:cs typeface="Arial"/>
                <a:sym typeface="Arial"/>
                <a:hlinkClick r:id="rId3"/>
              </a:rPr>
              <a:t>https://www.maa.org/press/periodicals/loci/joma/the-sir-model-for-spread-of-disease-the-differential-equation-model</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rPr b="1" lang="en-US">
                <a:solidFill>
                  <a:srgbClr val="3F3F3F"/>
                </a:solidFill>
                <a:highlight>
                  <a:srgbClr val="FFFFFF"/>
                </a:highlight>
                <a:latin typeface="Arial"/>
                <a:ea typeface="Arial"/>
                <a:cs typeface="Arial"/>
                <a:sym typeface="Arial"/>
              </a:rPr>
              <a:t>Schelling’s Model: </a:t>
            </a:r>
            <a:r>
              <a:rPr i="1" lang="en-US">
                <a:solidFill>
                  <a:schemeClr val="dk1"/>
                </a:solidFill>
                <a:highlight>
                  <a:srgbClr val="FFFFFF"/>
                </a:highlight>
                <a:latin typeface="Arial"/>
                <a:ea typeface="Arial"/>
                <a:cs typeface="Arial"/>
                <a:sym typeface="Arial"/>
              </a:rPr>
              <a:t>Thomas C Schelling, Harvard University : </a:t>
            </a:r>
            <a:r>
              <a:rPr lang="en-US" u="sng">
                <a:solidFill>
                  <a:schemeClr val="hlink"/>
                </a:solidFill>
                <a:highlight>
                  <a:srgbClr val="FFFFFF"/>
                </a:highlight>
                <a:latin typeface="Arial"/>
                <a:ea typeface="Arial"/>
                <a:cs typeface="Arial"/>
                <a:sym typeface="Arial"/>
                <a:hlinkClick r:id="rId4"/>
              </a:rPr>
              <a:t>https://www.stat.berkeley.edu/~aldous/157/Papers/Schelling_Seg_Models.pdf</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rPr b="1" lang="en-US">
                <a:solidFill>
                  <a:srgbClr val="3F3F3F"/>
                </a:solidFill>
                <a:highlight>
                  <a:srgbClr val="FFFFFF"/>
                </a:highlight>
                <a:latin typeface="Arial"/>
                <a:ea typeface="Arial"/>
                <a:cs typeface="Arial"/>
                <a:sym typeface="Arial"/>
              </a:rPr>
              <a:t>Schelling’s Model for further practice:</a:t>
            </a:r>
            <a:r>
              <a:rPr lang="en-US">
                <a:solidFill>
                  <a:srgbClr val="3F3F3F"/>
                </a:solidFill>
                <a:highlight>
                  <a:srgbClr val="FFFFFF"/>
                </a:highlight>
                <a:latin typeface="Arial"/>
                <a:ea typeface="Arial"/>
                <a:cs typeface="Arial"/>
                <a:sym typeface="Arial"/>
              </a:rPr>
              <a:t> </a:t>
            </a:r>
            <a:r>
              <a:rPr lang="en-US" u="sng">
                <a:solidFill>
                  <a:schemeClr val="hlink"/>
                </a:solidFill>
                <a:highlight>
                  <a:srgbClr val="FFFFFF"/>
                </a:highlight>
                <a:latin typeface="Arial"/>
                <a:ea typeface="Arial"/>
                <a:cs typeface="Arial"/>
                <a:sym typeface="Arial"/>
                <a:hlinkClick r:id="rId5"/>
              </a:rPr>
              <a:t>http://nifty.stanford.edu/2014/mccown-schelling-model-segregation/</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t/>
            </a:r>
            <a:endParaRPr>
              <a:solidFill>
                <a:schemeClr val="dk1"/>
              </a:solidFill>
              <a:highlight>
                <a:srgbClr val="FFFFFF"/>
              </a:highlight>
              <a:latin typeface="Arial"/>
              <a:ea typeface="Arial"/>
              <a:cs typeface="Arial"/>
              <a:sym typeface="Arial"/>
            </a:endParaRPr>
          </a:p>
          <a:p>
            <a:pPr indent="0" lvl="0" marL="0" rtl="0" algn="l">
              <a:spcBef>
                <a:spcPts val="1000"/>
              </a:spcBef>
              <a:spcAft>
                <a:spcPts val="0"/>
              </a:spcAft>
              <a:buNone/>
            </a:pPr>
            <a:r>
              <a:t/>
            </a:r>
            <a:endParaRPr>
              <a:solidFill>
                <a:schemeClr val="dk1"/>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t/>
            </a:r>
            <a:endParaRPr>
              <a:solidFill>
                <a:schemeClr val="dk1"/>
              </a:solidFill>
              <a:latin typeface="Arial"/>
              <a:ea typeface="Arial"/>
              <a:cs typeface="Arial"/>
              <a:sym typeface="Arial"/>
            </a:endParaRPr>
          </a:p>
          <a:p>
            <a:pPr indent="0" lvl="0" marL="0" rtl="0" algn="l">
              <a:spcBef>
                <a:spcPts val="1000"/>
              </a:spcBef>
              <a:spcAft>
                <a:spcPts val="0"/>
              </a:spcAft>
              <a:buNone/>
            </a:pPr>
            <a:r>
              <a:t/>
            </a:r>
            <a:endParaRPr b="1"/>
          </a:p>
          <a:p>
            <a:pPr indent="0" lvl="0" marL="0" rtl="0" algn="l">
              <a:spcBef>
                <a:spcPts val="1000"/>
              </a:spcBef>
              <a:spcAft>
                <a:spcPts val="0"/>
              </a:spcAft>
              <a:buNone/>
            </a:pPr>
            <a:r>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gcd40d88f51_0_219"/>
          <p:cNvSpPr txBox="1"/>
          <p:nvPr>
            <p:ph type="ctrTitle"/>
          </p:nvPr>
        </p:nvSpPr>
        <p:spPr>
          <a:xfrm>
            <a:off x="1507067" y="2404534"/>
            <a:ext cx="7767000" cy="1646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r>
              <a:rPr lang="en-US"/>
              <a:t>Question and Answers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5"/>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81" name="Google Shape;181;p5"/>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br>
              <a:rPr lang="en-US"/>
            </a:br>
            <a:endParaRPr/>
          </a:p>
        </p:txBody>
      </p:sp>
      <p:pic>
        <p:nvPicPr>
          <p:cNvPr id="182" name="Google Shape;182;p5"/>
          <p:cNvPicPr preferRelativeResize="0"/>
          <p:nvPr/>
        </p:nvPicPr>
        <p:blipFill rotWithShape="1">
          <a:blip r:embed="rId3">
            <a:alphaModFix/>
          </a:blip>
          <a:srcRect b="0" l="0" r="0" t="0"/>
          <a:stretch/>
        </p:blipFill>
        <p:spPr>
          <a:xfrm>
            <a:off x="677334" y="2882900"/>
            <a:ext cx="4365157" cy="2694940"/>
          </a:xfrm>
          <a:prstGeom prst="rect">
            <a:avLst/>
          </a:prstGeom>
          <a:noFill/>
          <a:ln>
            <a:noFill/>
          </a:ln>
        </p:spPr>
      </p:pic>
      <p:pic>
        <p:nvPicPr>
          <p:cNvPr id="183" name="Google Shape;183;p5"/>
          <p:cNvPicPr preferRelativeResize="0"/>
          <p:nvPr/>
        </p:nvPicPr>
        <p:blipFill rotWithShape="1">
          <a:blip r:embed="rId4">
            <a:alphaModFix/>
          </a:blip>
          <a:srcRect b="0" l="0" r="0" t="0"/>
          <a:stretch/>
        </p:blipFill>
        <p:spPr>
          <a:xfrm>
            <a:off x="4975668" y="3132912"/>
            <a:ext cx="4548904" cy="20934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6"/>
          <p:cNvSpPr txBox="1"/>
          <p:nvPr>
            <p:ph type="title"/>
          </p:nvPr>
        </p:nvSpPr>
        <p:spPr>
          <a:xfrm>
            <a:off x="677334" y="609600"/>
            <a:ext cx="8596668" cy="1320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a:p>
            <a:pPr indent="0" lvl="0" marL="0" rtl="0" algn="l">
              <a:spcBef>
                <a:spcPts val="0"/>
              </a:spcBef>
              <a:spcAft>
                <a:spcPts val="0"/>
              </a:spcAft>
              <a:buClr>
                <a:schemeClr val="accent1"/>
              </a:buClr>
              <a:buSzPts val="3600"/>
              <a:buFont typeface="Trebuchet MS"/>
              <a:buNone/>
            </a:pPr>
            <a:r>
              <a:t/>
            </a:r>
            <a:endParaRPr/>
          </a:p>
        </p:txBody>
      </p:sp>
      <p:sp>
        <p:nvSpPr>
          <p:cNvPr id="189" name="Google Shape;189;p6"/>
          <p:cNvSpPr txBox="1"/>
          <p:nvPr>
            <p:ph idx="1" type="body"/>
          </p:nvPr>
        </p:nvSpPr>
        <p:spPr>
          <a:xfrm>
            <a:off x="677334" y="2160589"/>
            <a:ext cx="8596668" cy="3880773"/>
          </a:xfrm>
          <a:prstGeom prst="rect">
            <a:avLst/>
          </a:prstGeom>
          <a:noFill/>
          <a:ln>
            <a:noFill/>
          </a:ln>
        </p:spPr>
        <p:txBody>
          <a:bodyPr anchorCtr="0" anchor="t" bIns="45700" lIns="91425" spcFirstLastPara="1" rIns="91425" wrap="square" tIns="45700">
            <a:normAutofit/>
          </a:bodyPr>
          <a:lstStyle/>
          <a:p>
            <a:pPr indent="0" lvl="0" marL="0" rtl="0" algn="l">
              <a:spcBef>
                <a:spcPts val="1000"/>
              </a:spcBef>
              <a:spcAft>
                <a:spcPts val="0"/>
              </a:spcAft>
              <a:buSzPts val="1440"/>
              <a:buNone/>
            </a:pPr>
            <a:br>
              <a:rPr lang="en-US"/>
            </a:br>
            <a:endParaRPr/>
          </a:p>
        </p:txBody>
      </p:sp>
      <p:pic>
        <p:nvPicPr>
          <p:cNvPr id="190" name="Google Shape;190;p6"/>
          <p:cNvPicPr preferRelativeResize="0"/>
          <p:nvPr/>
        </p:nvPicPr>
        <p:blipFill rotWithShape="1">
          <a:blip r:embed="rId3">
            <a:alphaModFix/>
          </a:blip>
          <a:srcRect b="0" l="0" r="0" t="0"/>
          <a:stretch/>
        </p:blipFill>
        <p:spPr>
          <a:xfrm>
            <a:off x="2463198" y="1419120"/>
            <a:ext cx="5024925" cy="46222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d0d3342532_0_7"/>
          <p:cNvSpPr txBox="1"/>
          <p:nvPr>
            <p:ph type="title"/>
          </p:nvPr>
        </p:nvSpPr>
        <p:spPr>
          <a:xfrm>
            <a:off x="677334" y="609600"/>
            <a:ext cx="8596800" cy="1320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chemeClr val="accent1"/>
              </a:buClr>
              <a:buSzPts val="3600"/>
              <a:buFont typeface="Trebuchet MS"/>
              <a:buNone/>
            </a:pPr>
            <a:r>
              <a:rPr lang="en-US"/>
              <a:t>Overview of Agent Based Modeling</a:t>
            </a:r>
            <a:endParaRPr/>
          </a:p>
        </p:txBody>
      </p:sp>
      <p:sp>
        <p:nvSpPr>
          <p:cNvPr id="196" name="Google Shape;196;gd0d3342532_0_7"/>
          <p:cNvSpPr txBox="1"/>
          <p:nvPr>
            <p:ph idx="1" type="body"/>
          </p:nvPr>
        </p:nvSpPr>
        <p:spPr>
          <a:xfrm>
            <a:off x="677334" y="2160589"/>
            <a:ext cx="8596800" cy="3880800"/>
          </a:xfrm>
          <a:prstGeom prst="rect">
            <a:avLst/>
          </a:prstGeom>
          <a:noFill/>
          <a:ln>
            <a:noFill/>
          </a:ln>
        </p:spPr>
        <p:txBody>
          <a:bodyPr anchorCtr="0" anchor="t" bIns="45700" lIns="91425" spcFirstLastPara="1" rIns="91425" wrap="square" tIns="45700">
            <a:noAutofit/>
          </a:bodyPr>
          <a:lstStyle/>
          <a:p>
            <a:pPr indent="-365760" lvl="0" marL="342900" rtl="0" algn="l">
              <a:spcBef>
                <a:spcPts val="0"/>
              </a:spcBef>
              <a:spcAft>
                <a:spcPts val="0"/>
              </a:spcAft>
              <a:buSzPts val="1800"/>
              <a:buFont typeface="Trebuchet MS"/>
              <a:buChar char="►"/>
            </a:pPr>
            <a:r>
              <a:rPr lang="en-US"/>
              <a:t>Agents are discrete entities.</a:t>
            </a:r>
            <a:endParaRPr/>
          </a:p>
          <a:p>
            <a:pPr indent="-365760" lvl="0" marL="342900" rtl="0" algn="l">
              <a:lnSpc>
                <a:spcPct val="140000"/>
              </a:lnSpc>
              <a:spcBef>
                <a:spcPts val="0"/>
              </a:spcBef>
              <a:spcAft>
                <a:spcPts val="0"/>
              </a:spcAft>
              <a:buSzPts val="1800"/>
              <a:buFont typeface="Trebuchet MS"/>
              <a:buChar char="►"/>
            </a:pPr>
            <a:r>
              <a:rPr lang="en-US"/>
              <a:t>Agents may have internal states.</a:t>
            </a:r>
            <a:endParaRPr/>
          </a:p>
          <a:p>
            <a:pPr indent="-365760" lvl="0" marL="342900" rtl="0" algn="l">
              <a:lnSpc>
                <a:spcPct val="140000"/>
              </a:lnSpc>
              <a:spcBef>
                <a:spcPts val="0"/>
              </a:spcBef>
              <a:spcAft>
                <a:spcPts val="0"/>
              </a:spcAft>
              <a:buSzPts val="1800"/>
              <a:buFont typeface="Trebuchet MS"/>
              <a:buChar char="►"/>
            </a:pPr>
            <a:r>
              <a:rPr lang="en-US"/>
              <a:t>Agents may be spatially localized.</a:t>
            </a:r>
            <a:endParaRPr/>
          </a:p>
          <a:p>
            <a:pPr indent="-365760" lvl="0" marL="342900" rtl="0" algn="l">
              <a:lnSpc>
                <a:spcPct val="140000"/>
              </a:lnSpc>
              <a:spcBef>
                <a:spcPts val="0"/>
              </a:spcBef>
              <a:spcAft>
                <a:spcPts val="0"/>
              </a:spcAft>
              <a:buSzPts val="1800"/>
              <a:buFont typeface="Trebuchet MS"/>
              <a:buChar char="►"/>
            </a:pPr>
            <a:r>
              <a:rPr lang="en-US"/>
              <a:t>Agents may perceive and interact with the environment.</a:t>
            </a:r>
            <a:endParaRPr/>
          </a:p>
          <a:p>
            <a:pPr indent="-365760" lvl="0" marL="342900" rtl="0" algn="l">
              <a:lnSpc>
                <a:spcPct val="140000"/>
              </a:lnSpc>
              <a:spcBef>
                <a:spcPts val="0"/>
              </a:spcBef>
              <a:spcAft>
                <a:spcPts val="0"/>
              </a:spcAft>
              <a:buSzPts val="1800"/>
              <a:buFont typeface="Trebuchet MS"/>
              <a:buChar char="►"/>
            </a:pPr>
            <a:r>
              <a:rPr lang="en-US"/>
              <a:t>Agents may behave based on predeﬁned rules.</a:t>
            </a:r>
            <a:endParaRPr/>
          </a:p>
          <a:p>
            <a:pPr indent="-365760" lvl="0" marL="342900" rtl="0" algn="l">
              <a:lnSpc>
                <a:spcPct val="140000"/>
              </a:lnSpc>
              <a:spcBef>
                <a:spcPts val="0"/>
              </a:spcBef>
              <a:spcAft>
                <a:spcPts val="0"/>
              </a:spcAft>
              <a:buSzPts val="1800"/>
              <a:buFont typeface="Trebuchet MS"/>
              <a:buChar char="►"/>
            </a:pPr>
            <a:r>
              <a:rPr lang="en-US"/>
              <a:t>Agents may be able to learn and adapt.</a:t>
            </a:r>
            <a:endParaRPr/>
          </a:p>
          <a:p>
            <a:pPr indent="-365760" lvl="0" marL="342900" rtl="0" algn="l">
              <a:lnSpc>
                <a:spcPct val="140000"/>
              </a:lnSpc>
              <a:spcBef>
                <a:spcPts val="0"/>
              </a:spcBef>
              <a:spcAft>
                <a:spcPts val="0"/>
              </a:spcAft>
              <a:buSzPts val="1800"/>
              <a:buFont typeface="Trebuchet MS"/>
              <a:buChar char="►"/>
            </a:pPr>
            <a:r>
              <a:rPr lang="en-US"/>
              <a:t>Agents may interact with other agents.</a:t>
            </a:r>
            <a:endParaRPr/>
          </a:p>
          <a:p>
            <a:pPr indent="-365760" lvl="0" marL="342900" rtl="0" algn="l">
              <a:lnSpc>
                <a:spcPct val="140000"/>
              </a:lnSpc>
              <a:spcBef>
                <a:spcPts val="0"/>
              </a:spcBef>
              <a:spcAft>
                <a:spcPts val="0"/>
              </a:spcAft>
              <a:buSzPts val="1800"/>
              <a:buFont typeface="Trebuchet MS"/>
              <a:buChar char="►"/>
            </a:pPr>
            <a:r>
              <a:rPr lang="en-US"/>
              <a:t>ABMs often lack central supervisors/controllers.</a:t>
            </a:r>
            <a:endParaRPr/>
          </a:p>
          <a:p>
            <a:pPr indent="-365760" lvl="0" marL="342900" rtl="0" algn="l">
              <a:lnSpc>
                <a:spcPct val="140000"/>
              </a:lnSpc>
              <a:spcBef>
                <a:spcPts val="0"/>
              </a:spcBef>
              <a:spcAft>
                <a:spcPts val="0"/>
              </a:spcAft>
              <a:buSzPts val="1800"/>
              <a:buFont typeface="Trebuchet MS"/>
              <a:buChar char="►"/>
            </a:pPr>
            <a:r>
              <a:rPr lang="en-US"/>
              <a:t>ABMs may produce nontrivial “collective behavior” as a whole.</a:t>
            </a:r>
            <a:endParaRPr/>
          </a:p>
          <a:p>
            <a:pPr indent="0" lvl="0" marL="342900" rtl="0" algn="l">
              <a:spcBef>
                <a:spcPts val="1600"/>
              </a:spcBef>
              <a:spcAft>
                <a:spcPts val="0"/>
              </a:spcAft>
              <a:buNone/>
            </a:pPr>
            <a:r>
              <a:t/>
            </a:r>
            <a:endParaRPr/>
          </a:p>
          <a:p>
            <a:pPr indent="0" lvl="0" marL="342900" rtl="0" algn="l">
              <a:spcBef>
                <a:spcPts val="1000"/>
              </a:spcBef>
              <a:spcAft>
                <a:spcPts val="0"/>
              </a:spcAft>
              <a:buNone/>
            </a:pPr>
            <a:r>
              <a:t/>
            </a:r>
            <a:endParaRPr/>
          </a:p>
          <a:p>
            <a:pPr indent="0" lvl="0" marL="0" rtl="0" algn="l">
              <a:spcBef>
                <a:spcPts val="1000"/>
              </a:spcBef>
              <a:spcAft>
                <a:spcPts val="0"/>
              </a:spcAft>
              <a:buSzPts val="1440"/>
              <a:buNone/>
            </a:pPr>
            <a:br>
              <a:rPr lang="en-US"/>
            </a:br>
            <a:endParaRPr/>
          </a:p>
        </p:txBody>
      </p:sp>
    </p:spTree>
  </p:cSld>
  <p:clrMapOvr>
    <a:masterClrMapping/>
  </p:clrMapOvr>
</p:sld>
</file>

<file path=ppt/theme/theme1.xml><?xml version="1.0" encoding="utf-8"?>
<a:theme xmlns:a="http://schemas.openxmlformats.org/drawingml/2006/main" xmlns:r="http://schemas.openxmlformats.org/officeDocument/2006/relationships"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2021-04-07T09:48:11Z</dcterms:created>
  <dc:creator>Microsoft Office User</dc:creator>
</cp:coreProperties>
</file>